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drawings/drawing1.xml" ContentType="application/vnd.openxmlformats-officedocument.drawingml.chartshapes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notesSlides/notesSlide12.xml" ContentType="application/vnd.openxmlformats-officedocument.presentationml.notesSlide+xml"/>
  <Override PartName="/ppt/charts/chart14.xml" ContentType="application/vnd.openxmlformats-officedocument.drawingml.chart+xml"/>
  <Override PartName="/ppt/drawings/drawing2.xml" ContentType="application/vnd.openxmlformats-officedocument.drawingml.chartshapes+xml"/>
  <Override PartName="/ppt/notesSlides/notesSlide13.xml" ContentType="application/vnd.openxmlformats-officedocument.presentationml.notesSlide+xml"/>
  <Override PartName="/ppt/charts/chart15.xml" ContentType="application/vnd.openxmlformats-officedocument.drawingml.chart+xml"/>
  <Override PartName="/ppt/drawings/drawing3.xml" ContentType="application/vnd.openxmlformats-officedocument.drawingml.chartshape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6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0"/>
  </p:notesMasterIdLst>
  <p:sldIdLst>
    <p:sldId id="256" r:id="rId2"/>
    <p:sldId id="309" r:id="rId3"/>
    <p:sldId id="335" r:id="rId4"/>
    <p:sldId id="312" r:id="rId5"/>
    <p:sldId id="257" r:id="rId6"/>
    <p:sldId id="311" r:id="rId7"/>
    <p:sldId id="259" r:id="rId8"/>
    <p:sldId id="291" r:id="rId9"/>
    <p:sldId id="310" r:id="rId10"/>
    <p:sldId id="313" r:id="rId11"/>
    <p:sldId id="314" r:id="rId12"/>
    <p:sldId id="315" r:id="rId13"/>
    <p:sldId id="316" r:id="rId14"/>
    <p:sldId id="319" r:id="rId15"/>
    <p:sldId id="318" r:id="rId16"/>
    <p:sldId id="320" r:id="rId17"/>
    <p:sldId id="323" r:id="rId18"/>
    <p:sldId id="333" r:id="rId19"/>
    <p:sldId id="330" r:id="rId20"/>
    <p:sldId id="321" r:id="rId21"/>
    <p:sldId id="322" r:id="rId22"/>
    <p:sldId id="331" r:id="rId23"/>
    <p:sldId id="334" r:id="rId24"/>
    <p:sldId id="332" r:id="rId25"/>
    <p:sldId id="325" r:id="rId26"/>
    <p:sldId id="326" r:id="rId27"/>
    <p:sldId id="336" r:id="rId28"/>
    <p:sldId id="328" r:id="rId29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EF026"/>
    <a:srgbClr val="E6FC1A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21" autoAdjust="0"/>
    <p:restoredTop sz="94075" autoAdjust="0"/>
  </p:normalViewPr>
  <p:slideViewPr>
    <p:cSldViewPr>
      <p:cViewPr varScale="1">
        <p:scale>
          <a:sx n="70" d="100"/>
          <a:sy n="70" d="100"/>
        </p:scale>
        <p:origin x="129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6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5474243740322526E-2"/>
          <c:y val="0.26060214689950278"/>
          <c:w val="0.80905151251935692"/>
          <c:h val="0.64877387361000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FFFF"/>
              </a:solidFill>
            </c:spPr>
          </c:dPt>
          <c:dPt>
            <c:idx val="1"/>
            <c:bubble3D val="0"/>
            <c:spPr>
              <a:solidFill>
                <a:srgbClr val="00B050"/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муниципальный район</c:v>
                </c:pt>
                <c:pt idx="1">
                  <c:v>поселения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385163</c:v>
                </c:pt>
                <c:pt idx="1">
                  <c:v>93679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legend>
      <c:legendPos val="t"/>
      <c:layout>
        <c:manualLayout>
          <c:xMode val="edge"/>
          <c:yMode val="edge"/>
          <c:x val="1.510784516006158E-2"/>
          <c:y val="7.4823336127635656E-2"/>
          <c:w val="0.9374116259809514"/>
          <c:h val="0.13539341588308371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5474243740322526E-2"/>
          <c:y val="0.26060214689950278"/>
          <c:w val="0.80905151251935692"/>
          <c:h val="0.64877387361000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1"/>
            <c:bubble3D val="0"/>
            <c:spPr>
              <a:solidFill>
                <a:srgbClr val="3EF026"/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 исполнение собственных полномочий</c:v>
                </c:pt>
                <c:pt idx="1">
                  <c:v>на исполнение государственных полномочий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163309</c:v>
                </c:pt>
                <c:pt idx="1">
                  <c:v>220521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legend>
      <c:legendPos val="t"/>
      <c:overlay val="0"/>
    </c:legend>
    <c:plotVisOnly val="1"/>
    <c:dispBlanksAs val="zero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5474243740322526E-2"/>
          <c:y val="0.26060214689950278"/>
          <c:w val="0.80905151251935692"/>
          <c:h val="0.64877387361000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1"/>
            <c:bubble3D val="0"/>
            <c:spPr>
              <a:solidFill>
                <a:srgbClr val="3EF026"/>
              </a:solidFill>
            </c:spPr>
          </c:dPt>
          <c:dLbls>
            <c:dLbl>
              <c:idx val="0"/>
              <c:layout>
                <c:manualLayout>
                  <c:x val="-0.13980416317378877"/>
                  <c:y val="-0.3115087380863405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341570</c:v>
                </c:pt>
                <c:pt idx="1">
                  <c:v>42260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legend>
      <c:legendPos val="t"/>
      <c:overlay val="0"/>
    </c:legend>
    <c:plotVisOnly val="1"/>
    <c:dispBlanksAs val="zero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hPercent val="100"/>
      <c:rotY val="200"/>
      <c:depthPercent val="10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541078769025655"/>
          <c:y val="6.4772133599559148E-2"/>
          <c:w val="0.87646974410250711"/>
          <c:h val="0.856822394457922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6699FF"/>
              </a:solidFill>
              <a:ln w="38100">
                <a:solidFill>
                  <a:srgbClr val="000066"/>
                </a:solidFill>
              </a:ln>
            </c:spPr>
          </c:dPt>
          <c:dPt>
            <c:idx val="1"/>
            <c:bubble3D val="0"/>
            <c:spPr>
              <a:solidFill>
                <a:srgbClr val="000066"/>
              </a:solidFill>
              <a:ln w="12700">
                <a:solidFill>
                  <a:srgbClr val="6699FF"/>
                </a:solidFill>
              </a:ln>
            </c:spPr>
          </c:dPt>
          <c:dPt>
            <c:idx val="2"/>
            <c:bubble3D val="0"/>
            <c:spPr>
              <a:solidFill>
                <a:srgbClr val="00B0F0"/>
              </a:solidFill>
              <a:ln>
                <a:solidFill>
                  <a:srgbClr val="000066"/>
                </a:solidFill>
              </a:ln>
            </c:spPr>
          </c:dPt>
          <c:dPt>
            <c:idx val="3"/>
            <c:bubble3D val="0"/>
            <c:spPr>
              <a:solidFill>
                <a:srgbClr val="00B050"/>
              </a:solidFill>
            </c:spPr>
          </c:dPt>
          <c:dPt>
            <c:idx val="4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Pt>
            <c:idx val="6"/>
            <c:bubble3D val="0"/>
            <c:spPr>
              <a:solidFill>
                <a:srgbClr val="7030A0"/>
              </a:solidFill>
            </c:spPr>
          </c:dPt>
          <c:dLbls>
            <c:dLbl>
              <c:idx val="0"/>
              <c:layout>
                <c:manualLayout>
                  <c:x val="5.8789764100285174E-3"/>
                  <c:y val="5.420361265574583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4510841387993919E-2"/>
                  <c:y val="-0.3239495888528674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-8.721829801547258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25535820094063638"/>
                  <c:y val="-9.7795049058548478E-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.14977085879346741"/>
                  <c:y val="-0.1203118849789953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.21684743361848677"/>
                  <c:y val="4.198674596188390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7.2747183183349995E-2"/>
                  <c:y val="9.3971631205674588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effectLst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расходы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Образование</c:v>
                </c:pt>
                <c:pt idx="4">
                  <c:v>Культура и кинематография</c:v>
                </c:pt>
                <c:pt idx="5">
                  <c:v>Социальная политика</c:v>
                </c:pt>
                <c:pt idx="6">
                  <c:v>Средства массовой информации</c:v>
                </c:pt>
                <c:pt idx="7">
                  <c:v>Межбюджетные трансферты</c:v>
                </c:pt>
                <c:pt idx="8">
                  <c:v>Прочие разделы</c:v>
                </c:pt>
                <c:pt idx="9">
                  <c:v>Жилищно-коммунальное хозяйство</c:v>
                </c:pt>
              </c:strCache>
            </c:strRef>
          </c:cat>
          <c:val>
            <c:numRef>
              <c:f>Лист1!$B$2:$B$11</c:f>
              <c:numCache>
                <c:formatCode>#,##0</c:formatCode>
                <c:ptCount val="10"/>
                <c:pt idx="0">
                  <c:v>51847</c:v>
                </c:pt>
                <c:pt idx="1">
                  <c:v>1544</c:v>
                </c:pt>
                <c:pt idx="2">
                  <c:v>1250</c:v>
                </c:pt>
                <c:pt idx="3">
                  <c:v>291494</c:v>
                </c:pt>
                <c:pt idx="4">
                  <c:v>8614</c:v>
                </c:pt>
                <c:pt idx="5">
                  <c:v>10734</c:v>
                </c:pt>
                <c:pt idx="6">
                  <c:v>1513</c:v>
                </c:pt>
                <c:pt idx="7">
                  <c:v>5699</c:v>
                </c:pt>
                <c:pt idx="8">
                  <c:v>763</c:v>
                </c:pt>
                <c:pt idx="9">
                  <c:v>10372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3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8912998737845159E-2"/>
          <c:y val="0.1200274578087329"/>
          <c:w val="0.9462609801096783"/>
          <c:h val="0.84057858588564427"/>
        </c:manualLayout>
      </c:layout>
      <c:pie3DChart>
        <c:varyColors val="1"/>
        <c:ser>
          <c:idx val="1"/>
          <c:order val="0"/>
          <c:tx>
            <c:strRef>
              <c:f>Лист1!$C$1</c:f>
              <c:strCache>
                <c:ptCount val="1"/>
                <c:pt idx="0">
                  <c:v>Столбец3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solidFill>
                <a:srgbClr val="000066"/>
              </a:solidFill>
            </a:ln>
          </c:spPr>
          <c:explosion val="25"/>
          <c:dPt>
            <c:idx val="0"/>
            <c:bubble3D val="0"/>
            <c:spPr>
              <a:solidFill>
                <a:srgbClr val="FFFF00"/>
              </a:solidFill>
              <a:ln>
                <a:solidFill>
                  <a:srgbClr val="000066"/>
                </a:solidFill>
              </a:ln>
            </c:spPr>
          </c:dPt>
          <c:dPt>
            <c:idx val="1"/>
            <c:bubble3D val="0"/>
            <c:spPr>
              <a:solidFill>
                <a:schemeClr val="bg2">
                  <a:lumMod val="50000"/>
                </a:schemeClr>
              </a:solidFill>
              <a:ln>
                <a:solidFill>
                  <a:srgbClr val="000066"/>
                </a:solidFill>
              </a:ln>
            </c:spPr>
          </c:dPt>
          <c:dPt>
            <c:idx val="2"/>
            <c:bubble3D val="0"/>
            <c:spPr>
              <a:solidFill>
                <a:srgbClr val="FF9900"/>
              </a:solidFill>
              <a:ln>
                <a:solidFill>
                  <a:srgbClr val="000066"/>
                </a:solidFill>
              </a:ln>
            </c:spPr>
          </c:dPt>
          <c:dPt>
            <c:idx val="3"/>
            <c:bubble3D val="0"/>
            <c:spPr>
              <a:solidFill>
                <a:srgbClr val="92D050"/>
              </a:solidFill>
              <a:ln>
                <a:solidFill>
                  <a:srgbClr val="000066"/>
                </a:solidFill>
              </a:ln>
            </c:spPr>
          </c:dPt>
          <c:dPt>
            <c:idx val="4"/>
            <c:bubble3D val="0"/>
            <c:spPr>
              <a:solidFill>
                <a:srgbClr val="FF0000"/>
              </a:solidFill>
              <a:ln>
                <a:solidFill>
                  <a:srgbClr val="000066"/>
                </a:solidFill>
              </a:ln>
            </c:spPr>
          </c:dPt>
          <c:dPt>
            <c:idx val="5"/>
            <c:bubble3D val="0"/>
            <c:spPr>
              <a:solidFill>
                <a:schemeClr val="accent4">
                  <a:lumMod val="75000"/>
                </a:schemeClr>
              </a:solidFill>
              <a:ln>
                <a:solidFill>
                  <a:srgbClr val="000066"/>
                </a:solidFill>
              </a:ln>
            </c:spPr>
          </c:dPt>
          <c:dPt>
            <c:idx val="6"/>
            <c:bubble3D val="0"/>
            <c:spPr>
              <a:solidFill>
                <a:srgbClr val="00B050"/>
              </a:solidFill>
              <a:ln>
                <a:solidFill>
                  <a:srgbClr val="000066"/>
                </a:solidFill>
              </a:ln>
            </c:spPr>
          </c:dPt>
          <c:dPt>
            <c:idx val="8"/>
            <c:bubble3D val="0"/>
            <c:spPr>
              <a:solidFill>
                <a:srgbClr val="00B0F0"/>
              </a:solidFill>
              <a:ln>
                <a:solidFill>
                  <a:srgbClr val="000066"/>
                </a:solidFill>
              </a:ln>
            </c:spPr>
          </c:dPt>
          <c:dLbls>
            <c:dLbl>
              <c:idx val="0"/>
              <c:layout>
                <c:manualLayout>
                  <c:x val="-7.0639236806110811E-2"/>
                  <c:y val="9.956283299104073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4.753568026907172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1131504514070384"/>
                  <c:y val="-8.807594428073935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3129688686685086E-2"/>
                  <c:y val="-4.677742804417062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10119549558245799"/>
                  <c:y val="-0.1513725183796172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7577536922127055E-2"/>
                  <c:y val="-8.739712623150873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15232619872837444"/>
                  <c:y val="-0.1650975161472750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.1578946829222983"/>
                  <c:y val="2.168683215763312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Оплата труда и начисления на нее </c:v>
                </c:pt>
                <c:pt idx="1">
                  <c:v>Оплата работ, услуг </c:v>
                </c:pt>
                <c:pt idx="2">
                  <c:v>Обслуживание муниципального долга</c:v>
                </c:pt>
                <c:pt idx="3">
                  <c:v>Увеличение стоимости материальных запасов</c:v>
                </c:pt>
                <c:pt idx="4">
                  <c:v>Перечисления другим бюджетам</c:v>
                </c:pt>
                <c:pt idx="5">
                  <c:v>Социальное обеспечение</c:v>
                </c:pt>
                <c:pt idx="6">
                  <c:v>Прочие расходы</c:v>
                </c:pt>
                <c:pt idx="7">
                  <c:v>Увеличение стоимости основных средств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274779</c:v>
                </c:pt>
                <c:pt idx="1">
                  <c:v>59858</c:v>
                </c:pt>
                <c:pt idx="2">
                  <c:v>444</c:v>
                </c:pt>
                <c:pt idx="3">
                  <c:v>18319</c:v>
                </c:pt>
                <c:pt idx="4">
                  <c:v>5699</c:v>
                </c:pt>
                <c:pt idx="5">
                  <c:v>7745</c:v>
                </c:pt>
                <c:pt idx="6">
                  <c:v>1101</c:v>
                </c:pt>
                <c:pt idx="7">
                  <c:v>15885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978141133304284E-2"/>
          <c:y val="1.4622042112663351E-2"/>
          <c:w val="0.9287292755042299"/>
          <c:h val="0.8349841432042081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129877</c:v>
                </c:pt>
                <c:pt idx="1">
                  <c:v>148772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Целевые средства</c:v>
                </c:pt>
              </c:strCache>
            </c:strRef>
          </c:tx>
          <c:spPr>
            <a:solidFill>
              <a:srgbClr val="00FFFF"/>
            </a:solidFill>
          </c:spPr>
          <c:invertIfNegative val="0"/>
          <c:dLbls>
            <c:dLbl>
              <c:idx val="0"/>
              <c:layout>
                <c:manualLayout>
                  <c:x val="4.4076826487002892E-3"/>
                  <c:y val="-3.45676592911957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4076826487002892E-3"/>
                  <c:y val="-2.22220666871972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4076826487002892E-3"/>
                  <c:y val="-3.20985407703960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9384550991335204E-3"/>
                  <c:y val="-4.44441333743945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230433</c:v>
                </c:pt>
                <c:pt idx="1">
                  <c:v>235058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1322704"/>
        <c:axId val="171323264"/>
      </c:barChart>
      <c:catAx>
        <c:axId val="1713227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71323264"/>
        <c:crosses val="autoZero"/>
        <c:auto val="1"/>
        <c:lblAlgn val="ctr"/>
        <c:lblOffset val="100"/>
        <c:noMultiLvlLbl val="0"/>
      </c:catAx>
      <c:valAx>
        <c:axId val="1713232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13227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7.055647166970669E-3"/>
          <c:y val="0.92177793642350347"/>
          <c:w val="0.97531362223822815"/>
          <c:h val="7.8222063576496789E-2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978141133304284E-2"/>
          <c:y val="1.4622042112663351E-2"/>
          <c:w val="0.9287292755042299"/>
          <c:h val="0.8349841432042081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Иные МБТ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500</c:v>
                </c:pt>
                <c:pt idx="1">
                  <c:v>2833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Дотация из РФФПП</c:v>
                </c:pt>
              </c:strCache>
            </c:strRef>
          </c:tx>
          <c:spPr>
            <a:solidFill>
              <a:srgbClr val="00FFFF"/>
            </a:solidFill>
          </c:spPr>
          <c:invertIfNegative val="0"/>
          <c:dLbls>
            <c:dLbl>
              <c:idx val="0"/>
              <c:layout>
                <c:manualLayout>
                  <c:x val="4.4076826487002892E-3"/>
                  <c:y val="-3.45676592911957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4076826487002892E-3"/>
                  <c:y val="-2.22220666871972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4076826487002892E-3"/>
                  <c:y val="-3.20985407703960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9384550991335204E-3"/>
                  <c:y val="-4.44441333743945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5585</c:v>
                </c:pt>
                <c:pt idx="1">
                  <c:v>2866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2982000"/>
        <c:axId val="172982560"/>
      </c:barChart>
      <c:catAx>
        <c:axId val="1729820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72982560"/>
        <c:crosses val="autoZero"/>
        <c:auto val="1"/>
        <c:lblAlgn val="ctr"/>
        <c:lblOffset val="100"/>
        <c:noMultiLvlLbl val="0"/>
      </c:catAx>
      <c:valAx>
        <c:axId val="1729825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29820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7.055647166970669E-3"/>
          <c:y val="0.92177793642350347"/>
          <c:w val="0.97531362223822815"/>
          <c:h val="7.8222063576496789E-2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КЗ</c:v>
                </c:pt>
              </c:strCache>
            </c:strRef>
          </c:tx>
          <c:spPr>
            <a:ln w="31750" cap="rnd">
              <a:solidFill>
                <a:srgbClr val="FF00FF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1"/>
              </a:solidFill>
              <a:ln>
                <a:solidFill>
                  <a:srgbClr val="FF00FF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5.807870661371399E-2"/>
                  <c:y val="-8.7892886024045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9484118622970671E-2"/>
                  <c:y val="-5.326841577214875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5267882595200671E-2"/>
                  <c:y val="-9.588314838986776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9646234558173977E-2"/>
                  <c:y val="-9.05563068126529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2830424536236275E-2"/>
                  <c:y val="-8.25660444468304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11194</c:v>
                </c:pt>
                <c:pt idx="1">
                  <c:v>14561</c:v>
                </c:pt>
                <c:pt idx="2">
                  <c:v>11009</c:v>
                </c:pt>
                <c:pt idx="3">
                  <c:v>10231</c:v>
                </c:pt>
                <c:pt idx="4">
                  <c:v>2306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 налогам, штрафам, пеням</c:v>
                </c:pt>
              </c:strCache>
            </c:strRef>
          </c:tx>
          <c:spPr>
            <a:ln w="31750" cap="rnd">
              <a:solidFill>
                <a:srgbClr val="0000CC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/>
              </a:solidFill>
              <a:ln>
                <a:solidFill>
                  <a:srgbClr val="0000CC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5.3911604675086447E-2"/>
                  <c:y val="4.26147326177190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1100780656573079E-2"/>
                  <c:y val="5.593183656075624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8289956638059711E-2"/>
                  <c:y val="3.72878910405041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953325271211319E-2"/>
                  <c:y val="5.326841577214875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1100780656573183E-2"/>
                  <c:y val="6.392209892657840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9948</c:v>
                </c:pt>
                <c:pt idx="1">
                  <c:v>8989</c:v>
                </c:pt>
                <c:pt idx="2">
                  <c:v>3544</c:v>
                </c:pt>
                <c:pt idx="3">
                  <c:v>3544</c:v>
                </c:pt>
                <c:pt idx="4">
                  <c:v>2254</c:v>
                </c:pt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72985360"/>
        <c:axId val="172985920"/>
      </c:lineChart>
      <c:catAx>
        <c:axId val="172985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2985920"/>
        <c:crosses val="autoZero"/>
        <c:auto val="1"/>
        <c:lblAlgn val="ctr"/>
        <c:lblOffset val="100"/>
        <c:noMultiLvlLbl val="0"/>
      </c:catAx>
      <c:valAx>
        <c:axId val="17298592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72985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173146759540426"/>
          <c:y val="0.91299610930846686"/>
          <c:w val="0.85275354517945889"/>
          <c:h val="7.1023365959888465E-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441205214486589E-2"/>
          <c:y val="2.821394613135705E-2"/>
          <c:w val="0.96711758957102656"/>
          <c:h val="0.8613799031201098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Первоначальный бюджет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-2.4576048927168383E-2"/>
                  <c:y val="-2.84466836795339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7259808108752942E-2"/>
                  <c:y val="-2.84466836795340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4456499368921518E-3"/>
                  <c:y val="-4.1644088957676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 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320536</c:v>
                </c:pt>
                <c:pt idx="1">
                  <c:v>320536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Уточненный бюджет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1.5609259046546618E-2"/>
                  <c:y val="-4.7455707677572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760557207391269E-2"/>
                  <c:y val="-5.53078824581070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6071982340126493E-2"/>
                  <c:y val="-3.1291326053377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 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389973</c:v>
                </c:pt>
                <c:pt idx="1">
                  <c:v>391640</c:v>
                </c:pt>
                <c:pt idx="2">
                  <c:v>1667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4499776"/>
        <c:axId val="114500336"/>
        <c:axId val="0"/>
      </c:bar3DChart>
      <c:catAx>
        <c:axId val="1144997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14500336"/>
        <c:crosses val="autoZero"/>
        <c:auto val="1"/>
        <c:lblAlgn val="ctr"/>
        <c:lblOffset val="100"/>
        <c:noMultiLvlLbl val="0"/>
      </c:catAx>
      <c:valAx>
        <c:axId val="114500336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one"/>
        <c:crossAx val="1144997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2013 г.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0161783828566934E-2"/>
                  <c:y val="-2.58906417805429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3697261599293316E-3"/>
                  <c:y val="-2.07784883805181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2584170204049534E-3"/>
                  <c:y val="-3.06729204001487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 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343420</c:v>
                </c:pt>
                <c:pt idx="1">
                  <c:v>347554</c:v>
                </c:pt>
                <c:pt idx="2">
                  <c:v>4134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 г.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8.0071198784152538E-3"/>
                  <c:y val="-2.5811544288959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3661296428721859E-5"/>
                  <c:y val="-2.27573345312678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8813588305329941E-2"/>
                  <c:y val="0.137410255543265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 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453468</c:v>
                </c:pt>
                <c:pt idx="1">
                  <c:v>452548</c:v>
                </c:pt>
                <c:pt idx="2">
                  <c:v>-920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 г.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0952195162917131E-2"/>
                  <c:y val="5.9476893717486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5398114120303343E-2"/>
                  <c:y val="6.10061758045065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6130301273457831E-2"/>
                  <c:y val="0.138028544332433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 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Лист1!$D$2:$D$4</c:f>
              <c:numCache>
                <c:formatCode>#,##0</c:formatCode>
                <c:ptCount val="3"/>
                <c:pt idx="0">
                  <c:v>350542</c:v>
                </c:pt>
                <c:pt idx="1">
                  <c:v>360310</c:v>
                </c:pt>
                <c:pt idx="2">
                  <c:v>-9768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3EF026"/>
            </a:solidFill>
          </c:spPr>
          <c:invertIfNegative val="0"/>
          <c:dLbls>
            <c:dLbl>
              <c:idx val="0"/>
              <c:layout>
                <c:manualLayout>
                  <c:x val="5.0808919142834676E-2"/>
                  <c:y val="-3.57850738001735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564932084077833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>
                    <a:solidFill>
                      <a:srgbClr val="0000FF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 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Лист1!$E$2:$E$4</c:f>
              <c:numCache>
                <c:formatCode>#,##0</c:formatCode>
                <c:ptCount val="3"/>
                <c:pt idx="0">
                  <c:v>390690</c:v>
                </c:pt>
                <c:pt idx="1">
                  <c:v>383830</c:v>
                </c:pt>
                <c:pt idx="2">
                  <c:v>6860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4504256"/>
        <c:axId val="114504816"/>
        <c:axId val="0"/>
      </c:bar3DChart>
      <c:catAx>
        <c:axId val="1145042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4504816"/>
        <c:crosses val="autoZero"/>
        <c:auto val="1"/>
        <c:lblAlgn val="ctr"/>
        <c:lblOffset val="100"/>
        <c:noMultiLvlLbl val="0"/>
      </c:catAx>
      <c:valAx>
        <c:axId val="114504816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one"/>
        <c:crossAx val="114504256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 b="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647023893896976E-3"/>
          <c:y val="0.14024773729867659"/>
          <c:w val="0.84155065146018604"/>
          <c:h val="0.7521714929572389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</c:spPr>
          </c:dPt>
          <c:dPt>
            <c:idx val="4"/>
            <c:bubble3D val="0"/>
            <c:spPr>
              <a:solidFill>
                <a:srgbClr val="3EF026"/>
              </a:solidFill>
            </c:spPr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Безвозмездные поступления</c:v>
                </c:pt>
                <c:pt idx="2">
                  <c:v>НДФЛ</c:v>
                </c:pt>
                <c:pt idx="3">
                  <c:v>Прочие налоговые/неналоговые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333016</c:v>
                </c:pt>
                <c:pt idx="1">
                  <c:v>0</c:v>
                </c:pt>
                <c:pt idx="2" formatCode="#,##0">
                  <c:v>38511</c:v>
                </c:pt>
                <c:pt idx="3" formatCode="#,##0">
                  <c:v>19163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4.9999952112600513E-2"/>
          <c:y val="1.9047485731883425E-2"/>
          <c:w val="0.89999997605630111"/>
          <c:h val="0.1068761423492101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hPercent val="100"/>
      <c:rotY val="200"/>
      <c:depthPercent val="10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952896437432878"/>
          <c:h val="0.93180575534419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6699FF"/>
              </a:solidFill>
              <a:ln w="38100">
                <a:solidFill>
                  <a:srgbClr val="000066"/>
                </a:solidFill>
              </a:ln>
            </c:spPr>
          </c:dPt>
          <c:dPt>
            <c:idx val="1"/>
            <c:bubble3D val="0"/>
            <c:spPr>
              <a:solidFill>
                <a:srgbClr val="000066"/>
              </a:solidFill>
              <a:ln w="12700">
                <a:solidFill>
                  <a:srgbClr val="6699FF"/>
                </a:solidFill>
              </a:ln>
            </c:spPr>
          </c:dPt>
          <c:dPt>
            <c:idx val="2"/>
            <c:bubble3D val="0"/>
            <c:spPr>
              <a:solidFill>
                <a:srgbClr val="7030A0"/>
              </a:solidFill>
              <a:ln>
                <a:solidFill>
                  <a:srgbClr val="000066"/>
                </a:solidFill>
              </a:ln>
            </c:spPr>
          </c:dPt>
          <c:dPt>
            <c:idx val="3"/>
            <c:bubble3D val="0"/>
            <c:spPr>
              <a:solidFill>
                <a:srgbClr val="00B050"/>
              </a:solidFill>
            </c:spPr>
          </c:dPt>
          <c:dPt>
            <c:idx val="4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Pt>
            <c:idx val="7"/>
            <c:bubble3D val="0"/>
            <c:spPr>
              <a:solidFill>
                <a:srgbClr val="FF00FF"/>
              </a:solidFill>
            </c:spPr>
          </c:dPt>
          <c:dLbls>
            <c:dLbl>
              <c:idx val="0"/>
              <c:layout>
                <c:manualLayout>
                  <c:x val="7.2497010677412335E-2"/>
                  <c:y val="0.1311011982189383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6662391358539103"/>
                  <c:y val="-0.1405253380226897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8366497509237142"/>
                  <c:y val="-4.3398889641686044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3262254639161727"/>
                  <c:y val="4.885587691291263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13796379263092706"/>
                  <c:y val="5.478830753376131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7.1222294745028433E-2"/>
                  <c:y val="3.971452290472407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4.1071007665242923E-2"/>
                  <c:y val="-0.1480158034321748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Налог на доходы физических лиц</c:v>
                </c:pt>
                <c:pt idx="1">
                  <c:v>Доходы от уплаты акцизов</c:v>
                </c:pt>
                <c:pt idx="2">
                  <c:v>Единый налог на вмененный доход</c:v>
                </c:pt>
                <c:pt idx="3">
                  <c:v>Единый сельскохозяйственный налог</c:v>
                </c:pt>
                <c:pt idx="4">
                  <c:v>Государственная пошлина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38511</c:v>
                </c:pt>
                <c:pt idx="1">
                  <c:v>2580</c:v>
                </c:pt>
                <c:pt idx="2">
                  <c:v>2767</c:v>
                </c:pt>
                <c:pt idx="3">
                  <c:v>155</c:v>
                </c:pt>
                <c:pt idx="4">
                  <c:v>335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hPercent val="100"/>
      <c:rotY val="200"/>
      <c:depthPercent val="10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300621445198219E-2"/>
          <c:y val="6.8194298503005152E-2"/>
          <c:w val="0.952896437432878"/>
          <c:h val="0.93180575534419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6699FF"/>
              </a:solidFill>
              <a:ln w="38100">
                <a:solidFill>
                  <a:srgbClr val="000066"/>
                </a:solidFill>
              </a:ln>
            </c:spPr>
          </c:dPt>
          <c:dPt>
            <c:idx val="1"/>
            <c:bubble3D val="0"/>
            <c:spPr>
              <a:solidFill>
                <a:srgbClr val="000066"/>
              </a:solidFill>
              <a:ln w="12700">
                <a:solidFill>
                  <a:srgbClr val="6699FF"/>
                </a:solidFill>
              </a:ln>
            </c:spPr>
          </c:dPt>
          <c:dPt>
            <c:idx val="2"/>
            <c:bubble3D val="0"/>
            <c:spPr>
              <a:solidFill>
                <a:srgbClr val="7030A0"/>
              </a:solidFill>
              <a:ln>
                <a:solidFill>
                  <a:srgbClr val="000066"/>
                </a:solidFill>
              </a:ln>
            </c:spPr>
          </c:dPt>
          <c:dPt>
            <c:idx val="3"/>
            <c:bubble3D val="0"/>
            <c:spPr>
              <a:solidFill>
                <a:srgbClr val="00B050"/>
              </a:solidFill>
            </c:spPr>
          </c:dPt>
          <c:dPt>
            <c:idx val="4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9.6761533340530424E-4"/>
                  <c:y val="9.446262333231210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1644715534923893E-4"/>
                  <c:y val="-0.16140674045392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9104100968828"/>
                      <c:h val="0.21914875122989411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2.2306851448121667E-2"/>
                  <c:y val="-3.409186596281889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981150365252434"/>
                      <c:h val="0.19348818351718436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6.6053564359998627E-3"/>
                  <c:y val="0.1579631088397529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811370956133722"/>
                      <c:h val="0.22364888694295079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0.22318948144949458"/>
                  <c:y val="0.1394143178875011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98812929576447"/>
                      <c:h val="0.19072694672747617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4.5201676022886751E-2"/>
                  <c:y val="3.291638626953484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</c:v>
                </c:pt>
                <c:pt idx="1">
                  <c:v>Плата за негативное воздействие на окружающую среду</c:v>
                </c:pt>
                <c:pt idx="2">
                  <c:v>Доходы от оказания платных услуг и компенсации затрат государства</c:v>
                </c:pt>
                <c:pt idx="3">
                  <c:v>Доходы от реализации имущества и земельных участков</c:v>
                </c:pt>
                <c:pt idx="4">
                  <c:v>Штрафы, санкции, возмещение ущерба</c:v>
                </c:pt>
                <c:pt idx="5">
                  <c:v>прочие поступления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2919</c:v>
                </c:pt>
                <c:pt idx="1">
                  <c:v>468</c:v>
                </c:pt>
                <c:pt idx="2">
                  <c:v>6940</c:v>
                </c:pt>
                <c:pt idx="3">
                  <c:v>450</c:v>
                </c:pt>
                <c:pt idx="4">
                  <c:v>2474</c:v>
                </c:pt>
                <c:pt idx="5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9.8337133319540027E-2"/>
          <c:y val="6.6255097660442158E-2"/>
          <c:w val="0.8702629626872993"/>
          <c:h val="0.8539684839378979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39059</c:v>
                </c:pt>
                <c:pt idx="1">
                  <c:v>40829</c:v>
                </c:pt>
                <c:pt idx="2">
                  <c:v>44348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5408</c:v>
                </c:pt>
                <c:pt idx="1">
                  <c:v>8612</c:v>
                </c:pt>
                <c:pt idx="2">
                  <c:v>13326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0080128"/>
        <c:axId val="170080688"/>
      </c:barChart>
      <c:catAx>
        <c:axId val="1700801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70080688"/>
        <c:crosses val="autoZero"/>
        <c:auto val="1"/>
        <c:lblAlgn val="ctr"/>
        <c:lblOffset val="100"/>
        <c:noMultiLvlLbl val="0"/>
      </c:catAx>
      <c:valAx>
        <c:axId val="170080688"/>
        <c:scaling>
          <c:orientation val="minMax"/>
        </c:scaling>
        <c:delete val="1"/>
        <c:axPos val="b"/>
        <c:majorGridlines/>
        <c:numFmt formatCode="#,##0" sourceLinked="1"/>
        <c:majorTickMark val="out"/>
        <c:minorTickMark val="none"/>
        <c:tickLblPos val="nextTo"/>
        <c:crossAx val="1700801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0041860165515069"/>
          <c:y val="0"/>
          <c:w val="0.29235470999129015"/>
          <c:h val="0.126416752988605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647023893896994E-3"/>
          <c:y val="0.14024773729867659"/>
          <c:w val="0.84155065146018615"/>
          <c:h val="0.7521714929572389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bubble3D val="0"/>
            <c:spPr>
              <a:solidFill>
                <a:srgbClr val="00B050"/>
              </a:solidFill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</c:spPr>
          </c:dPt>
          <c:dPt>
            <c:idx val="4"/>
            <c:bubble3D val="0"/>
            <c:spPr>
              <a:solidFill>
                <a:srgbClr val="3EF026"/>
              </a:solidFill>
            </c:spPr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Целевые средства</c:v>
                </c:pt>
                <c:pt idx="2">
                  <c:v>Дотации</c:v>
                </c:pt>
                <c:pt idx="3">
                  <c:v>Субсидии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240411</c:v>
                </c:pt>
                <c:pt idx="1">
                  <c:v>0</c:v>
                </c:pt>
                <c:pt idx="2" formatCode="#,##0">
                  <c:v>39337</c:v>
                </c:pt>
                <c:pt idx="3" formatCode="#,##0">
                  <c:v>53268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4.9999952112600513E-2"/>
          <c:y val="1.9047485731883428E-2"/>
          <c:w val="0.89999997605630122"/>
          <c:h val="0.10687614234921015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978141133304284E-2"/>
          <c:y val="1.4622042112663351E-2"/>
          <c:w val="0.9287292755042299"/>
          <c:h val="0.8349841432042081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44467</c:v>
                </c:pt>
                <c:pt idx="1">
                  <c:v>49441</c:v>
                </c:pt>
                <c:pt idx="2">
                  <c:v>57674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Финансовая помощь</c:v>
                </c:pt>
              </c:strCache>
            </c:strRef>
          </c:tx>
          <c:spPr>
            <a:solidFill>
              <a:srgbClr val="00FFFF"/>
            </a:solidFill>
          </c:spPr>
          <c:invertIfNegative val="0"/>
          <c:dLbls>
            <c:dLbl>
              <c:idx val="0"/>
              <c:layout>
                <c:manualLayout>
                  <c:x val="4.4076826487002892E-3"/>
                  <c:y val="-3.45676592911957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4076826487002892E-3"/>
                  <c:y val="-2.22220666871972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4076826487002892E-3"/>
                  <c:y val="-3.20985407703960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9384550991335204E-3"/>
                  <c:y val="-4.44441333743945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69486</c:v>
                </c:pt>
                <c:pt idx="1">
                  <c:v>62985</c:v>
                </c:pt>
                <c:pt idx="2">
                  <c:v>92605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Целевые средства</c:v>
                </c:pt>
              </c:strCache>
            </c:strRef>
          </c:tx>
          <c:spPr>
            <a:solidFill>
              <a:srgbClr val="CCFF33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339515</c:v>
                </c:pt>
                <c:pt idx="1">
                  <c:v>238116</c:v>
                </c:pt>
                <c:pt idx="2">
                  <c:v>240411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0514784"/>
        <c:axId val="170515344"/>
      </c:barChart>
      <c:catAx>
        <c:axId val="1705147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70515344"/>
        <c:crosses val="autoZero"/>
        <c:auto val="1"/>
        <c:lblAlgn val="ctr"/>
        <c:lblOffset val="100"/>
        <c:noMultiLvlLbl val="0"/>
      </c:catAx>
      <c:valAx>
        <c:axId val="1705153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05147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7.055647166970669E-3"/>
          <c:y val="0.92177793642350347"/>
          <c:w val="0.97531362223822815"/>
          <c:h val="7.8222063576496789E-2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0.73536</cdr:x>
      <cdr:y>0.12148</cdr:y>
    </cdr:from>
    <cdr:to>
      <cdr:x>0.87015</cdr:x>
      <cdr:y>0.18212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6356425" y="624844"/>
          <a:ext cx="1165124" cy="31190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+mn-lt"/>
            </a:rPr>
            <a:t>390 690</a:t>
          </a:r>
          <a:endParaRPr lang="ru-RU" sz="1800" b="1" dirty="0">
            <a:solidFill>
              <a:srgbClr val="00206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0.11326</cdr:x>
      <cdr:y>0.02478</cdr:y>
    </cdr:from>
    <cdr:to>
      <cdr:x>0.25022</cdr:x>
      <cdr:y>0.08818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979033" y="127467"/>
          <a:ext cx="1183882" cy="326100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453 468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0.42123</cdr:x>
      <cdr:y>0.19826</cdr:y>
    </cdr:from>
    <cdr:to>
      <cdr:x>0.55227</cdr:x>
      <cdr:y>0.24984</cdr:y>
    </cdr:to>
    <cdr:sp macro="" textlink="">
      <cdr:nvSpPr>
        <cdr:cNvPr id="7" name="Скругленный прямоугольник 6"/>
        <cdr:cNvSpPr/>
      </cdr:nvSpPr>
      <cdr:spPr>
        <a:xfrm xmlns:a="http://schemas.openxmlformats.org/drawingml/2006/main">
          <a:off x="3641137" y="1019780"/>
          <a:ext cx="1132710" cy="26530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350 542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0.65403</cdr:x>
      <cdr:y>0.76252</cdr:y>
    </cdr:from>
    <cdr:to>
      <cdr:x>0.75068</cdr:x>
      <cdr:y>0.83174</cdr:y>
    </cdr:to>
    <cdr:sp macro="" textlink="">
      <cdr:nvSpPr>
        <cdr:cNvPr id="12" name="Скругленный прямоугольник 11"/>
        <cdr:cNvSpPr/>
      </cdr:nvSpPr>
      <cdr:spPr>
        <a:xfrm xmlns:a="http://schemas.openxmlformats.org/drawingml/2006/main">
          <a:off x="5769997" y="3922059"/>
          <a:ext cx="852667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15%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0.02164</cdr:x>
      <cdr:y>0.76464</cdr:y>
    </cdr:from>
    <cdr:to>
      <cdr:x>0.1183</cdr:x>
      <cdr:y>0.83386</cdr:y>
    </cdr:to>
    <cdr:sp macro="" textlink="">
      <cdr:nvSpPr>
        <cdr:cNvPr id="13" name="Скругленный прямоугольник 12"/>
        <cdr:cNvSpPr/>
      </cdr:nvSpPr>
      <cdr:spPr>
        <a:xfrm xmlns:a="http://schemas.openxmlformats.org/drawingml/2006/main">
          <a:off x="187044" y="3932978"/>
          <a:ext cx="835529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10%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0.33964</cdr:x>
      <cdr:y>0.76733</cdr:y>
    </cdr:from>
    <cdr:to>
      <cdr:x>0.4363</cdr:x>
      <cdr:y>0.83655</cdr:y>
    </cdr:to>
    <cdr:sp macro="" textlink="">
      <cdr:nvSpPr>
        <cdr:cNvPr id="15" name="Скругленный прямоугольник 14"/>
        <cdr:cNvSpPr/>
      </cdr:nvSpPr>
      <cdr:spPr>
        <a:xfrm xmlns:a="http://schemas.openxmlformats.org/drawingml/2006/main">
          <a:off x="2935866" y="3946775"/>
          <a:ext cx="835529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14%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0.62177</cdr:x>
      <cdr:y>0.45038</cdr:y>
    </cdr:from>
    <cdr:to>
      <cdr:x>0.71843</cdr:x>
      <cdr:y>0.51961</cdr:y>
    </cdr:to>
    <cdr:sp macro="" textlink="">
      <cdr:nvSpPr>
        <cdr:cNvPr id="18" name="Скругленный прямоугольник 17"/>
        <cdr:cNvSpPr/>
      </cdr:nvSpPr>
      <cdr:spPr>
        <a:xfrm xmlns:a="http://schemas.openxmlformats.org/drawingml/2006/main">
          <a:off x="5485385" y="2316534"/>
          <a:ext cx="852756" cy="356087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85%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</cdr:x>
      <cdr:y>0.35514</cdr:y>
    </cdr:from>
    <cdr:to>
      <cdr:x>0.09666</cdr:x>
      <cdr:y>0.42436</cdr:y>
    </cdr:to>
    <cdr:sp macro="" textlink="">
      <cdr:nvSpPr>
        <cdr:cNvPr id="19" name="Скругленный прямоугольник 18"/>
        <cdr:cNvSpPr/>
      </cdr:nvSpPr>
      <cdr:spPr>
        <a:xfrm xmlns:a="http://schemas.openxmlformats.org/drawingml/2006/main">
          <a:off x="-285720" y="1826662"/>
          <a:ext cx="835529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90%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0.32383</cdr:x>
      <cdr:y>0.49391</cdr:y>
    </cdr:from>
    <cdr:to>
      <cdr:x>0.42049</cdr:x>
      <cdr:y>0.56313</cdr:y>
    </cdr:to>
    <cdr:sp macro="" textlink="">
      <cdr:nvSpPr>
        <cdr:cNvPr id="20" name="Скругленный прямоугольник 19"/>
        <cdr:cNvSpPr/>
      </cdr:nvSpPr>
      <cdr:spPr>
        <a:xfrm xmlns:a="http://schemas.openxmlformats.org/drawingml/2006/main">
          <a:off x="2856911" y="2540465"/>
          <a:ext cx="852756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86%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0.87824</cdr:x>
      <cdr:y>0.74004</cdr:y>
    </cdr:from>
    <cdr:to>
      <cdr:x>0.97489</cdr:x>
      <cdr:y>0.80926</cdr:y>
    </cdr:to>
    <cdr:sp macro="" textlink="">
      <cdr:nvSpPr>
        <cdr:cNvPr id="21" name="Скругленный прямоугольник 20"/>
        <cdr:cNvSpPr/>
      </cdr:nvSpPr>
      <cdr:spPr>
        <a:xfrm xmlns:a="http://schemas.openxmlformats.org/drawingml/2006/main">
          <a:off x="7591517" y="3806429"/>
          <a:ext cx="835442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38%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0.25677</cdr:x>
      <cdr:y>0.71094</cdr:y>
    </cdr:from>
    <cdr:to>
      <cdr:x>0.35342</cdr:x>
      <cdr:y>0.78016</cdr:y>
    </cdr:to>
    <cdr:sp macro="" textlink="">
      <cdr:nvSpPr>
        <cdr:cNvPr id="22" name="Скругленный прямоугольник 21"/>
        <cdr:cNvSpPr/>
      </cdr:nvSpPr>
      <cdr:spPr>
        <a:xfrm xmlns:a="http://schemas.openxmlformats.org/drawingml/2006/main">
          <a:off x="2219525" y="3656739"/>
          <a:ext cx="835442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25%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0.56487</cdr:x>
      <cdr:y>0.72162</cdr:y>
    </cdr:from>
    <cdr:to>
      <cdr:x>0.66153</cdr:x>
      <cdr:y>0.79084</cdr:y>
    </cdr:to>
    <cdr:sp macro="" textlink="">
      <cdr:nvSpPr>
        <cdr:cNvPr id="23" name="Скругленный прямоугольник 22"/>
        <cdr:cNvSpPr/>
      </cdr:nvSpPr>
      <cdr:spPr>
        <a:xfrm xmlns:a="http://schemas.openxmlformats.org/drawingml/2006/main">
          <a:off x="4882731" y="3711681"/>
          <a:ext cx="835529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32%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0.60454</cdr:x>
      <cdr:y>0.04206</cdr:y>
    </cdr:from>
    <cdr:to>
      <cdr:x>0.7012</cdr:x>
      <cdr:y>0.11128</cdr:y>
    </cdr:to>
    <cdr:sp macro="" textlink="">
      <cdr:nvSpPr>
        <cdr:cNvPr id="14" name="Скругленный прямоугольник 13"/>
        <cdr:cNvSpPr/>
      </cdr:nvSpPr>
      <cdr:spPr>
        <a:xfrm xmlns:a="http://schemas.openxmlformats.org/drawingml/2006/main">
          <a:off x="5333353" y="216333"/>
          <a:ext cx="852756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+11%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0.86521</cdr:x>
      <cdr:y>0.65455</cdr:y>
    </cdr:from>
    <cdr:to>
      <cdr:x>1</cdr:x>
      <cdr:y>0.71519</cdr:y>
    </cdr:to>
    <cdr:sp macro="" textlink="">
      <cdr:nvSpPr>
        <cdr:cNvPr id="16" name="Скругленный прямоугольник 15"/>
        <cdr:cNvSpPr/>
      </cdr:nvSpPr>
      <cdr:spPr>
        <a:xfrm xmlns:a="http://schemas.openxmlformats.org/drawingml/2006/main">
          <a:off x="7478874" y="3366705"/>
          <a:ext cx="1165124" cy="31190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+mn-lt"/>
            </a:rPr>
            <a:t>150 279</a:t>
          </a:r>
          <a:endParaRPr lang="ru-RU" sz="1800" b="1" dirty="0">
            <a:solidFill>
              <a:srgbClr val="FF000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0.24416</cdr:x>
      <cdr:y>0.66319</cdr:y>
    </cdr:from>
    <cdr:to>
      <cdr:x>0.37895</cdr:x>
      <cdr:y>0.72383</cdr:y>
    </cdr:to>
    <cdr:sp macro="" textlink="">
      <cdr:nvSpPr>
        <cdr:cNvPr id="17" name="Скругленный прямоугольник 16"/>
        <cdr:cNvSpPr/>
      </cdr:nvSpPr>
      <cdr:spPr>
        <a:xfrm xmlns:a="http://schemas.openxmlformats.org/drawingml/2006/main">
          <a:off x="2110543" y="3411144"/>
          <a:ext cx="1165125" cy="31190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+mn-lt"/>
            </a:rPr>
            <a:t>113 953</a:t>
          </a:r>
          <a:endParaRPr lang="ru-RU" sz="1800" b="1" dirty="0">
            <a:solidFill>
              <a:srgbClr val="FF000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</cdr:x>
      <cdr:y>0.30456</cdr:y>
    </cdr:from>
    <cdr:to>
      <cdr:x>0.13104</cdr:x>
      <cdr:y>0.35614</cdr:y>
    </cdr:to>
    <cdr:sp macro="" textlink="">
      <cdr:nvSpPr>
        <cdr:cNvPr id="24" name="Скругленный прямоугольник 23"/>
        <cdr:cNvSpPr/>
      </cdr:nvSpPr>
      <cdr:spPr>
        <a:xfrm xmlns:a="http://schemas.openxmlformats.org/drawingml/2006/main">
          <a:off x="-285720" y="1566506"/>
          <a:ext cx="1132710" cy="26530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409 001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0.66113</cdr:x>
      <cdr:y>0.06027</cdr:y>
    </cdr:from>
    <cdr:to>
      <cdr:x>0.79592</cdr:x>
      <cdr:y>0.12091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5832648" y="310015"/>
          <a:ext cx="1189147" cy="31190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+mn-lt"/>
            </a:rPr>
            <a:t>383 830</a:t>
          </a:r>
          <a:endParaRPr lang="ru-RU" sz="1800" b="1" dirty="0">
            <a:solidFill>
              <a:srgbClr val="00206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0.19225</cdr:x>
      <cdr:y>0.09376</cdr:y>
    </cdr:from>
    <cdr:to>
      <cdr:x>0.32921</cdr:x>
      <cdr:y>0.15716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1696060" y="482283"/>
          <a:ext cx="1208290" cy="326100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360 310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0.67746</cdr:x>
      <cdr:y>0.75255</cdr:y>
    </cdr:from>
    <cdr:to>
      <cdr:x>0.77411</cdr:x>
      <cdr:y>0.82177</cdr:y>
    </cdr:to>
    <cdr:sp macro="" textlink="">
      <cdr:nvSpPr>
        <cdr:cNvPr id="12" name="Скругленный прямоугольник 11"/>
        <cdr:cNvSpPr/>
      </cdr:nvSpPr>
      <cdr:spPr>
        <a:xfrm xmlns:a="http://schemas.openxmlformats.org/drawingml/2006/main">
          <a:off x="5976664" y="3870762"/>
          <a:ext cx="852667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39%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0.21628</cdr:x>
      <cdr:y>0.76733</cdr:y>
    </cdr:from>
    <cdr:to>
      <cdr:x>0.31294</cdr:x>
      <cdr:y>0.83655</cdr:y>
    </cdr:to>
    <cdr:sp macro="" textlink="">
      <cdr:nvSpPr>
        <cdr:cNvPr id="15" name="Скругленный прямоугольник 14"/>
        <cdr:cNvSpPr/>
      </cdr:nvSpPr>
      <cdr:spPr>
        <a:xfrm xmlns:a="http://schemas.openxmlformats.org/drawingml/2006/main">
          <a:off x="1908053" y="3946773"/>
          <a:ext cx="852755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36%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0.67746</cdr:x>
      <cdr:y>0.40777</cdr:y>
    </cdr:from>
    <cdr:to>
      <cdr:x>0.77412</cdr:x>
      <cdr:y>0.477</cdr:y>
    </cdr:to>
    <cdr:sp macro="" textlink="">
      <cdr:nvSpPr>
        <cdr:cNvPr id="18" name="Скругленный прямоугольник 17"/>
        <cdr:cNvSpPr/>
      </cdr:nvSpPr>
      <cdr:spPr>
        <a:xfrm xmlns:a="http://schemas.openxmlformats.org/drawingml/2006/main">
          <a:off x="5976664" y="2097364"/>
          <a:ext cx="852755" cy="356087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61%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0.21222</cdr:x>
      <cdr:y>0.43082</cdr:y>
    </cdr:from>
    <cdr:to>
      <cdr:x>0.30888</cdr:x>
      <cdr:y>0.50004</cdr:y>
    </cdr:to>
    <cdr:sp macro="" textlink="">
      <cdr:nvSpPr>
        <cdr:cNvPr id="20" name="Скругленный прямоугольник 19"/>
        <cdr:cNvSpPr/>
      </cdr:nvSpPr>
      <cdr:spPr>
        <a:xfrm xmlns:a="http://schemas.openxmlformats.org/drawingml/2006/main">
          <a:off x="1872208" y="2215930"/>
          <a:ext cx="852755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64%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0.42444</cdr:x>
      <cdr:y>0.05598</cdr:y>
    </cdr:from>
    <cdr:to>
      <cdr:x>0.5211</cdr:x>
      <cdr:y>0.1252</cdr:y>
    </cdr:to>
    <cdr:sp macro="" textlink="">
      <cdr:nvSpPr>
        <cdr:cNvPr id="14" name="Скругленный прямоугольник 13"/>
        <cdr:cNvSpPr/>
      </cdr:nvSpPr>
      <cdr:spPr>
        <a:xfrm xmlns:a="http://schemas.openxmlformats.org/drawingml/2006/main">
          <a:off x="3744473" y="287914"/>
          <a:ext cx="852755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+6,5%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0.43252</cdr:x>
      <cdr:y>0.7408</cdr:y>
    </cdr:from>
    <cdr:to>
      <cdr:x>0.55283</cdr:x>
      <cdr:y>0.81002</cdr:y>
    </cdr:to>
    <cdr:sp macro="" textlink="">
      <cdr:nvSpPr>
        <cdr:cNvPr id="25" name="Скругленный прямоугольник 24"/>
        <cdr:cNvSpPr/>
      </cdr:nvSpPr>
      <cdr:spPr>
        <a:xfrm xmlns:a="http://schemas.openxmlformats.org/drawingml/2006/main">
          <a:off x="3815784" y="3810331"/>
          <a:ext cx="1061399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+14,5%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0.44034</cdr:x>
      <cdr:y>0.43894</cdr:y>
    </cdr:from>
    <cdr:to>
      <cdr:x>0.537</cdr:x>
      <cdr:y>0.50816</cdr:y>
    </cdr:to>
    <cdr:sp macro="" textlink="">
      <cdr:nvSpPr>
        <cdr:cNvPr id="26" name="Скругленный прямоугольник 25"/>
        <cdr:cNvSpPr/>
      </cdr:nvSpPr>
      <cdr:spPr>
        <a:xfrm xmlns:a="http://schemas.openxmlformats.org/drawingml/2006/main">
          <a:off x="3884812" y="2257684"/>
          <a:ext cx="852755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+2%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0.66113</cdr:x>
      <cdr:y>0.06027</cdr:y>
    </cdr:from>
    <cdr:to>
      <cdr:x>0.79592</cdr:x>
      <cdr:y>0.12091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5832648" y="310015"/>
          <a:ext cx="1189147" cy="31190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+mn-lt"/>
            </a:rPr>
            <a:t>5 699</a:t>
          </a:r>
          <a:endParaRPr lang="ru-RU" sz="1800" b="1" dirty="0">
            <a:solidFill>
              <a:srgbClr val="00206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0.18773</cdr:x>
      <cdr:y>0.0533</cdr:y>
    </cdr:from>
    <cdr:to>
      <cdr:x>0.32469</cdr:x>
      <cdr:y>0.1167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1656184" y="274158"/>
          <a:ext cx="1208290" cy="326100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6 085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0.67746</cdr:x>
      <cdr:y>0.75255</cdr:y>
    </cdr:from>
    <cdr:to>
      <cdr:x>0.77411</cdr:x>
      <cdr:y>0.82177</cdr:y>
    </cdr:to>
    <cdr:sp macro="" textlink="">
      <cdr:nvSpPr>
        <cdr:cNvPr id="12" name="Скругленный прямоугольник 11"/>
        <cdr:cNvSpPr/>
      </cdr:nvSpPr>
      <cdr:spPr>
        <a:xfrm xmlns:a="http://schemas.openxmlformats.org/drawingml/2006/main">
          <a:off x="5976664" y="3870762"/>
          <a:ext cx="852667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50%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0.26119</cdr:x>
      <cdr:y>0.78055</cdr:y>
    </cdr:from>
    <cdr:to>
      <cdr:x>0.35785</cdr:x>
      <cdr:y>0.84977</cdr:y>
    </cdr:to>
    <cdr:sp macro="" textlink="">
      <cdr:nvSpPr>
        <cdr:cNvPr id="15" name="Скругленный прямоугольник 14"/>
        <cdr:cNvSpPr/>
      </cdr:nvSpPr>
      <cdr:spPr>
        <a:xfrm xmlns:a="http://schemas.openxmlformats.org/drawingml/2006/main">
          <a:off x="2304256" y="4014778"/>
          <a:ext cx="852756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8%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0.67746</cdr:x>
      <cdr:y>0.40777</cdr:y>
    </cdr:from>
    <cdr:to>
      <cdr:x>0.77412</cdr:x>
      <cdr:y>0.477</cdr:y>
    </cdr:to>
    <cdr:sp macro="" textlink="">
      <cdr:nvSpPr>
        <cdr:cNvPr id="18" name="Скругленный прямоугольник 17"/>
        <cdr:cNvSpPr/>
      </cdr:nvSpPr>
      <cdr:spPr>
        <a:xfrm xmlns:a="http://schemas.openxmlformats.org/drawingml/2006/main">
          <a:off x="5976664" y="2097364"/>
          <a:ext cx="852755" cy="356087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50%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0.21222</cdr:x>
      <cdr:y>0.48655</cdr:y>
    </cdr:from>
    <cdr:to>
      <cdr:x>0.30888</cdr:x>
      <cdr:y>0.55577</cdr:y>
    </cdr:to>
    <cdr:sp macro="" textlink="">
      <cdr:nvSpPr>
        <cdr:cNvPr id="20" name="Скругленный прямоугольник 19"/>
        <cdr:cNvSpPr/>
      </cdr:nvSpPr>
      <cdr:spPr>
        <a:xfrm xmlns:a="http://schemas.openxmlformats.org/drawingml/2006/main">
          <a:off x="1872208" y="2502610"/>
          <a:ext cx="852755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92%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0.42444</cdr:x>
      <cdr:y>0.05598</cdr:y>
    </cdr:from>
    <cdr:to>
      <cdr:x>0.5211</cdr:x>
      <cdr:y>0.1252</cdr:y>
    </cdr:to>
    <cdr:sp macro="" textlink="">
      <cdr:nvSpPr>
        <cdr:cNvPr id="14" name="Скругленный прямоугольник 13"/>
        <cdr:cNvSpPr/>
      </cdr:nvSpPr>
      <cdr:spPr>
        <a:xfrm xmlns:a="http://schemas.openxmlformats.org/drawingml/2006/main">
          <a:off x="3744473" y="287914"/>
          <a:ext cx="852755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- 6,5%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03EF5F-18C3-4F25-9923-CCB2890A4B7D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02858-E0CA-4E73-A1EE-47C12F8D7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77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4349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i="0" u="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4546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738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7812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5786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8620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86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Бюджет муниципального района и свод бюджетов 12-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ти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сельских поселений (без учета межбюджетных трансфертов между этими бюджетами), образуют консолидированный бюджет Зиминского района.</a:t>
            </a:r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Исполнение консолидированного бюджета за 2016 год составило:</a:t>
            </a:r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по доходам 478,8 млн. рублей;</a:t>
            </a:r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по расходам 470,4 млн. рублей.</a:t>
            </a:r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258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итогам 2016 года в консолидированном бюджете 80% всех доходов приходится на уровень муниципального района  и 20 % на уровень поселений.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240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459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014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7650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4170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463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Основными источниками неналоговых доходов являются: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доходы от использования имущества (арендная плата за земельные участки, аренда муниципального имущества)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20%;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доходы от оказания платных услуг и компенсации затрат государства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57%,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основном это поступления от родительской платы дошкольных учреждений;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доходы от реализации имущества и земельных участков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3%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штрафы, санкции, возмещение ущерба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16%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079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0B3B4B6-B052-4A66-9ABB-D033D39A0040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E45FF-A925-4DBB-83B1-1FC659CB85C8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679B-7727-4585-9539-796A9F0C6446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0DA5E-5C91-4577-8F2F-EB7B9B1078F2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231CA066-311F-4B7B-94CC-FC1C594BBBDC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223D-6682-4FAF-BF51-76E53BCDEAC6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DAE62-FBE4-4A92-9AF0-65D76BB265C7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B6B2-DBC9-405F-9AD6-00AD305AE2C6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6D09-A4AF-4BFA-9662-D31C892C4D46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007B3-42E9-42C8-9DB1-47B86CBA83E0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BC9A4-DE84-44C0-A5D8-9810C8B9D4B4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06CD415-34B0-4014-945C-C9017F3B2E8D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717032"/>
            <a:ext cx="7560840" cy="115976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 об исполнении бюджета Зиминского районного муниципального образования</a:t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2016 год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87631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Начальник финансового управления  О.В. Дуда</a:t>
            </a:r>
            <a:endParaRPr lang="ru-RU" sz="1800" dirty="0"/>
          </a:p>
        </p:txBody>
      </p:sp>
      <p:pic>
        <p:nvPicPr>
          <p:cNvPr id="4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3116" y="260648"/>
            <a:ext cx="1612980" cy="181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248" y="35263"/>
            <a:ext cx="8229600" cy="70483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Структура налоговых доходов бюджета </a:t>
            </a:r>
            <a:r>
              <a:rPr lang="ru-RU" sz="2400" b="1" dirty="0">
                <a:solidFill>
                  <a:schemeClr val="tx1"/>
                </a:solidFill>
              </a:rPr>
              <a:t>за </a:t>
            </a:r>
            <a:r>
              <a:rPr lang="ru-RU" sz="2400" b="1" dirty="0" smtClean="0">
                <a:solidFill>
                  <a:schemeClr val="tx1"/>
                </a:solidFill>
              </a:rPr>
              <a:t>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23E75-D6D6-49EA-85C5-8FEDF11BFC97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10</a:t>
            </a:fld>
            <a:endParaRPr lang="ru-RU"/>
          </a:p>
        </p:txBody>
      </p:sp>
      <p:graphicFrame>
        <p:nvGraphicFramePr>
          <p:cNvPr id="7" name="Содержимое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285690075"/>
              </p:ext>
            </p:extLst>
          </p:nvPr>
        </p:nvGraphicFramePr>
        <p:xfrm>
          <a:off x="0" y="1196752"/>
          <a:ext cx="8841468" cy="540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545324" y="1196752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42274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0483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Структура неналоговых доходов бюджета </a:t>
            </a:r>
            <a:r>
              <a:rPr lang="ru-RU" sz="2400" b="1" dirty="0">
                <a:solidFill>
                  <a:schemeClr val="tx1"/>
                </a:solidFill>
              </a:rPr>
              <a:t>за </a:t>
            </a:r>
            <a:r>
              <a:rPr lang="ru-RU" sz="2400" b="1" dirty="0" smtClean="0">
                <a:solidFill>
                  <a:schemeClr val="tx1"/>
                </a:solidFill>
              </a:rPr>
              <a:t>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23E75-D6D6-49EA-85C5-8FEDF11BFC97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11</a:t>
            </a:fld>
            <a:endParaRPr lang="ru-RU"/>
          </a:p>
        </p:txBody>
      </p:sp>
      <p:graphicFrame>
        <p:nvGraphicFramePr>
          <p:cNvPr id="7" name="Содержимое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930277917"/>
              </p:ext>
            </p:extLst>
          </p:nvPr>
        </p:nvGraphicFramePr>
        <p:xfrm>
          <a:off x="0" y="1195786"/>
          <a:ext cx="8892480" cy="5401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038728" y="857232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209027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7731444"/>
              </p:ext>
            </p:extLst>
          </p:nvPr>
        </p:nvGraphicFramePr>
        <p:xfrm>
          <a:off x="214282" y="1052910"/>
          <a:ext cx="8786874" cy="5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9" name="TextBox 6"/>
          <p:cNvSpPr txBox="1"/>
          <p:nvPr/>
        </p:nvSpPr>
        <p:spPr>
          <a:xfrm>
            <a:off x="7143768" y="5143512"/>
            <a:ext cx="1500198" cy="21431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4071934" y="2357430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6589654" y="4542344"/>
            <a:ext cx="1050984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+ 3 204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+ 59%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41047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Динамика налоговых и неналоговых доходов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47856" y="71435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 flipH="1" flipV="1">
            <a:off x="2898648" y="3935078"/>
            <a:ext cx="7615" cy="1136261"/>
          </a:xfrm>
          <a:prstGeom prst="straightConnector1">
            <a:avLst/>
          </a:prstGeom>
          <a:ln w="25400" cap="flat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 flipV="1">
            <a:off x="6607144" y="4327395"/>
            <a:ext cx="12448" cy="1101589"/>
          </a:xfrm>
          <a:prstGeom prst="straightConnector1">
            <a:avLst/>
          </a:prstGeom>
          <a:ln w="25400" cap="flat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6"/>
          <p:cNvSpPr txBox="1"/>
          <p:nvPr/>
        </p:nvSpPr>
        <p:spPr>
          <a:xfrm>
            <a:off x="3058191" y="4309804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+1 770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+4%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6"/>
          <p:cNvSpPr txBox="1"/>
          <p:nvPr/>
        </p:nvSpPr>
        <p:spPr>
          <a:xfrm>
            <a:off x="7671323" y="3612604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49 441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6"/>
          <p:cNvSpPr txBox="1"/>
          <p:nvPr/>
        </p:nvSpPr>
        <p:spPr>
          <a:xfrm>
            <a:off x="7671323" y="5417576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44 467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 flipH="1" flipV="1">
            <a:off x="7877423" y="3884701"/>
            <a:ext cx="16444" cy="1527470"/>
          </a:xfrm>
          <a:prstGeom prst="straightConnector1">
            <a:avLst/>
          </a:prstGeom>
          <a:ln w="25400" cap="flat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6"/>
          <p:cNvSpPr txBox="1"/>
          <p:nvPr/>
        </p:nvSpPr>
        <p:spPr>
          <a:xfrm>
            <a:off x="7895361" y="4272039"/>
            <a:ext cx="1000100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+ 4 944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+11%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7574287" y="2046109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57 674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rot="16200000" flipV="1">
            <a:off x="7228232" y="3024951"/>
            <a:ext cx="1285884" cy="1588"/>
          </a:xfrm>
          <a:prstGeom prst="straightConnector1">
            <a:avLst/>
          </a:prstGeom>
          <a:ln w="25400" cap="flat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6200000" flipV="1">
            <a:off x="2247297" y="2868588"/>
            <a:ext cx="1285884" cy="1588"/>
          </a:xfrm>
          <a:prstGeom prst="straightConnector1">
            <a:avLst/>
          </a:prstGeom>
          <a:ln w="25400" cap="flat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6606258" y="2565988"/>
            <a:ext cx="8126" cy="1124208"/>
          </a:xfrm>
          <a:prstGeom prst="straightConnector1">
            <a:avLst/>
          </a:prstGeom>
          <a:ln w="25400" cap="flat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6"/>
          <p:cNvSpPr txBox="1"/>
          <p:nvPr/>
        </p:nvSpPr>
        <p:spPr>
          <a:xfrm>
            <a:off x="3058190" y="2644653"/>
            <a:ext cx="1074757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+ 3 519</a:t>
            </a:r>
          </a:p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9%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6"/>
          <p:cNvSpPr txBox="1"/>
          <p:nvPr/>
        </p:nvSpPr>
        <p:spPr>
          <a:xfrm>
            <a:off x="6678032" y="2686467"/>
            <a:ext cx="1128070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+ 4 714</a:t>
            </a:r>
          </a:p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55%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7921228" y="2672566"/>
            <a:ext cx="1128070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+ 8 233</a:t>
            </a:r>
          </a:p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17%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67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Безвозмездные поступления за 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10645-F89B-4178-AB6D-39117E836B37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ЗИМИНСКИЙ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13</a:t>
            </a:fld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951079705"/>
              </p:ext>
            </p:extLst>
          </p:nvPr>
        </p:nvGraphicFramePr>
        <p:xfrm>
          <a:off x="428596" y="1071546"/>
          <a:ext cx="8352928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56405"/>
              </p:ext>
            </p:extLst>
          </p:nvPr>
        </p:nvGraphicFramePr>
        <p:xfrm>
          <a:off x="357157" y="4658686"/>
          <a:ext cx="8286810" cy="173736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4574883"/>
                <a:gridCol w="1152128"/>
                <a:gridCol w="1053106"/>
                <a:gridCol w="1506693"/>
              </a:tblGrid>
              <a:tr h="583944"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план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факт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% исполнения</a:t>
                      </a:r>
                    </a:p>
                  </a:txBody>
                  <a:tcPr/>
                </a:tc>
              </a:tr>
              <a:tr h="33831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БЕЗВОЗМЕЗДНЫЕ ПОСТУПЛЕНИЯ, ВСЕГО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333 636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333 016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99,8</a:t>
                      </a:r>
                    </a:p>
                  </a:txBody>
                  <a:tcPr/>
                </a:tc>
              </a:tr>
              <a:tr h="338317">
                <a:tc>
                  <a:txBody>
                    <a:bodyPr/>
                    <a:lstStyle/>
                    <a:p>
                      <a:r>
                        <a:rPr lang="ru-RU" b="0" dirty="0" smtClean="0"/>
                        <a:t>Целевые средства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241 031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240 411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99,7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38317">
                <a:tc>
                  <a:txBody>
                    <a:bodyPr/>
                    <a:lstStyle/>
                    <a:p>
                      <a:r>
                        <a:rPr lang="ru-RU" b="0" dirty="0" smtClean="0"/>
                        <a:t>Финансовая помощь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92 605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92 605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215206" y="4143380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022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5E418-C524-42FA-A6E7-8901859C746A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244408" y="312911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6828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Поступление целевых межбюджетных трансфертов из областного бюджета в 2016 году</a:t>
            </a:r>
            <a:endParaRPr lang="ru-RU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418141"/>
              </p:ext>
            </p:extLst>
          </p:nvPr>
        </p:nvGraphicFramePr>
        <p:xfrm>
          <a:off x="383169" y="645631"/>
          <a:ext cx="8496944" cy="594713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7488832"/>
                <a:gridCol w="1008112"/>
              </a:tblGrid>
              <a:tr h="23098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средств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4533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на приобретение школьных автобусов для обеспечения безопасности школьных перевозок и ежедневного подвоза обучающихся к месту обучения и обратно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2 590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4533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на создание в общеобразовательных организациях, расположенных в сельской местности, условий для занятий физической культурой и спортом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1 244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3829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Субвенция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обеспечение государственных гарантий реализации прав на получение общедоступного и бесплатного образования</a:t>
                      </a: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211 285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4533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на реализацию первоочередных мероприятий по модернизации объектов теплоснабжения и подготовке к отопительному сезону объектов коммунальной инфраструктуры, находящихся в муниципальной собственности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9 097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4533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в целях софинансирования расходных обязательств по вопросам местного значения по организации отдыха детей в каникулярное время на оплату стоимости набора продуктов питания в лагерях с дневным пребыванием детей, организованных органами местного самоуправления муниципальных образований Иркутской области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2309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на выполнение переданных государственных полномочий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9 538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2309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на комплектование книжных фондов библиотек муниципальных образований Иркутской области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4533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на государственную поддержку муниципальных учреждений культуры, лучших  работников муниципальных учреждений культуры, находящихся на территориях сельских поселений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9497" marR="9497" marT="9497" marB="0" anchor="ctr"/>
                </a:tc>
              </a:tr>
              <a:tr h="4533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Поощрение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органов местного самоуправления Иркутской области, достигших наилучший результат по итогам оценки эффективности их деятельности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</a:p>
                  </a:txBody>
                  <a:tcPr marL="9497" marR="9497" marT="9497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417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079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Доходы бюджета муниципального района за 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30146-00E7-4513-9EF3-34B26A393A43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7847856" y="71435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2" name="Диаграмма 11"/>
          <p:cNvGraphicFramePr/>
          <p:nvPr>
            <p:extLst/>
          </p:nvPr>
        </p:nvGraphicFramePr>
        <p:xfrm>
          <a:off x="107504" y="1214422"/>
          <a:ext cx="8822214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0" name="Левая фигурная скобка 49"/>
          <p:cNvSpPr/>
          <p:nvPr/>
        </p:nvSpPr>
        <p:spPr>
          <a:xfrm rot="10800000">
            <a:off x="2292155" y="4545122"/>
            <a:ext cx="149781" cy="1008113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Левая фигурная скобка 15"/>
          <p:cNvSpPr/>
          <p:nvPr/>
        </p:nvSpPr>
        <p:spPr>
          <a:xfrm rot="10800000">
            <a:off x="5020933" y="4581127"/>
            <a:ext cx="188893" cy="936104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Левая фигурная скобка 16"/>
          <p:cNvSpPr/>
          <p:nvPr/>
        </p:nvSpPr>
        <p:spPr>
          <a:xfrm rot="10800000">
            <a:off x="7788824" y="4293095"/>
            <a:ext cx="239559" cy="1224135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Левая фигурная скобка 17"/>
          <p:cNvSpPr/>
          <p:nvPr/>
        </p:nvSpPr>
        <p:spPr>
          <a:xfrm>
            <a:off x="865708" y="1730922"/>
            <a:ext cx="249558" cy="3471502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Левая фигурная скобка 18"/>
          <p:cNvSpPr/>
          <p:nvPr/>
        </p:nvSpPr>
        <p:spPr>
          <a:xfrm>
            <a:off x="3707419" y="2550636"/>
            <a:ext cx="219504" cy="2548679"/>
          </a:xfrm>
          <a:prstGeom prst="leftBrace">
            <a:avLst>
              <a:gd name="adj1" fmla="val 8333"/>
              <a:gd name="adj2" fmla="val 49514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Левая фигурная скобка 21"/>
          <p:cNvSpPr/>
          <p:nvPr/>
        </p:nvSpPr>
        <p:spPr>
          <a:xfrm>
            <a:off x="6351649" y="2221530"/>
            <a:ext cx="267728" cy="2877786"/>
          </a:xfrm>
          <a:prstGeom prst="leftBrace">
            <a:avLst>
              <a:gd name="adj1" fmla="val 8333"/>
              <a:gd name="adj2" fmla="val 49514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984687" y="1215912"/>
            <a:ext cx="1366962" cy="331141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alibri"/>
              </a:rPr>
              <a:t>+ 40 148</a:t>
            </a:r>
            <a:endParaRPr lang="ru-RU" sz="2000" b="1" dirty="0">
              <a:solidFill>
                <a:srgbClr val="002060"/>
              </a:solidFill>
              <a:latin typeface="Calibri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2462971" y="1730922"/>
            <a:ext cx="1551395" cy="490608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5194678" y="2069891"/>
            <a:ext cx="1178555" cy="358196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2593848" y="1241319"/>
            <a:ext cx="1366875" cy="331141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Calibri"/>
              </a:rPr>
              <a:t>- 102 926</a:t>
            </a:r>
            <a:endParaRPr lang="ru-RU" sz="20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429860" y="1430755"/>
            <a:ext cx="835528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FF0000"/>
                </a:solidFill>
                <a:latin typeface="Calibri"/>
              </a:rPr>
              <a:t>-23%</a:t>
            </a:r>
            <a:endParaRPr lang="ru-RU" sz="18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036477" y="4597663"/>
            <a:ext cx="1165125" cy="311904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FF0000"/>
                </a:solidFill>
                <a:latin typeface="+mn-lt"/>
              </a:rPr>
              <a:t>112 426</a:t>
            </a:r>
            <a:endParaRPr lang="ru-RU" sz="1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774863" y="3466673"/>
            <a:ext cx="1132710" cy="265304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2060"/>
                </a:solidFill>
                <a:latin typeface="Calibri"/>
              </a:rPr>
              <a:t>301 101</a:t>
            </a:r>
            <a:endParaRPr lang="ru-RU" sz="1800" b="1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486667" y="3267206"/>
            <a:ext cx="1132710" cy="265304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2060"/>
                </a:solidFill>
                <a:latin typeface="Calibri"/>
              </a:rPr>
              <a:t>333 016</a:t>
            </a:r>
            <a:endParaRPr lang="ru-RU" sz="1800" b="1" dirty="0">
              <a:solidFill>
                <a:srgbClr val="00206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2184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Расходы бюджета за 2016 год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22510-BFC5-4099-BF8D-DF732632E2F1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16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026606793"/>
              </p:ext>
            </p:extLst>
          </p:nvPr>
        </p:nvGraphicFramePr>
        <p:xfrm>
          <a:off x="4655840" y="1412776"/>
          <a:ext cx="4236640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340768"/>
            <a:ext cx="4643470" cy="47853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Расходы бюджета составили 383 830 тыс. руб.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из них:</a:t>
            </a:r>
          </a:p>
          <a:p>
            <a:pPr lvl="0" algn="ctr"/>
            <a:r>
              <a:rPr lang="ru-RU" sz="2400" dirty="0" smtClean="0">
                <a:solidFill>
                  <a:srgbClr val="002060"/>
                </a:solidFill>
              </a:rPr>
              <a:t>на исполнение собственных полномочий - </a:t>
            </a:r>
          </a:p>
          <a:p>
            <a:pPr lvl="0"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163 309 тыс. руб.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</a:p>
          <a:p>
            <a:pPr lvl="0" algn="ctr">
              <a:buNone/>
            </a:pPr>
            <a:endParaRPr lang="ru-RU" sz="2400" dirty="0" smtClean="0">
              <a:solidFill>
                <a:srgbClr val="002060"/>
              </a:solidFill>
            </a:endParaRPr>
          </a:p>
          <a:p>
            <a:pPr lvl="0" algn="ctr"/>
            <a:r>
              <a:rPr lang="ru-RU" sz="2400" dirty="0" smtClean="0">
                <a:solidFill>
                  <a:srgbClr val="002060"/>
                </a:solidFill>
              </a:rPr>
              <a:t>на исполнение передаваемых полномочий - </a:t>
            </a:r>
          </a:p>
          <a:p>
            <a:pPr lvl="0"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220 521 тыс. руб. 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26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6E110-DFC7-4295-8C13-AAFC4E6452DE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172400" y="412293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415161"/>
              </p:ext>
            </p:extLst>
          </p:nvPr>
        </p:nvGraphicFramePr>
        <p:xfrm>
          <a:off x="117602" y="722596"/>
          <a:ext cx="8908796" cy="6229602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7956376"/>
                <a:gridCol w="952420"/>
              </a:tblGrid>
              <a:tr h="455933">
                <a:tc>
                  <a:txBody>
                    <a:bodyPr/>
                    <a:lstStyle/>
                    <a:p>
                      <a:pPr lvl="0"/>
                      <a:r>
                        <a:rPr lang="ru-RU" sz="15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 области производства и оборота этилового спирта, алкогольной и спиртосодержащей продукции</a:t>
                      </a:r>
                      <a:endParaRPr lang="ru-RU" sz="15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503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ru-RU" sz="1500" b="1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хранению, комплектованию, учету и использованию архивных документов, относящихся к обл. гос. собственности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528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330070">
                <a:tc>
                  <a:txBody>
                    <a:bodyPr/>
                    <a:lstStyle/>
                    <a:p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ru-RU" sz="1500" b="1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области охраны труда</a:t>
                      </a:r>
                      <a:endParaRPr kumimoji="0" lang="ru-RU" sz="15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605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503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 определению персонального состава и обеспечению деятельности комиссий по делам несовершеннолетних и защите их прав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330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 осуществлению деятельности административных комиссий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588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7655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 определению перечня должностных лиц органов местного самоуправления, уполномоченных составлять протоколы об административных правонарушениях, предусмотренных отдельными законами Иркутской области об административной ответственности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3300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 предоставлению гражданам субсидий на оплату жилых помещений и коммунальных услуг</a:t>
                      </a:r>
                      <a:endParaRPr kumimoji="0" lang="ru-RU" sz="15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4 047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7655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обеспечение государственных гарантий реализации прав на получение общедоступного и бесплатного дошкольного образования в муниципальных дошкольных образовательных организациях</a:t>
                      </a:r>
                      <a:endParaRPr kumimoji="0" lang="ru-RU" sz="15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39 852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5033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обеспечение государственных гарантий прав граждан на получение общедоступного и бесплатного образования</a:t>
                      </a:r>
                      <a:endParaRPr kumimoji="0" lang="ru-RU" sz="15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171 433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330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 предоставлению мер социальной поддержки многодетным и малоимущим семьям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2 126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5033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 составлению списков кандидатов в присяжные заседатели федеральных судов общей юрисдикции в РФ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  <a:tr h="313062">
                <a:tc>
                  <a:txBody>
                    <a:bodyPr/>
                    <a:lstStyle/>
                    <a:p>
                      <a:r>
                        <a:rPr kumimoji="0" lang="ru-RU" sz="15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проведение Всероссийской сельскохозяйственной переписи в 2016 году</a:t>
                      </a:r>
                      <a:endParaRPr kumimoji="0" lang="ru-RU" sz="15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544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/>
                </a:tc>
              </a:tr>
            </a:tbl>
          </a:graphicData>
        </a:graphic>
      </p:graphicFrame>
      <p:sp>
        <p:nvSpPr>
          <p:cNvPr id="13" name="Заголовок 1"/>
          <p:cNvSpPr txBox="1">
            <a:spLocks/>
          </p:cNvSpPr>
          <p:nvPr/>
        </p:nvSpPr>
        <p:spPr>
          <a:xfrm>
            <a:off x="457200" y="152400"/>
            <a:ext cx="8229600" cy="396280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Расходы на исполнение государственных полномочий за 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39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Расходы бюджета за 2016 год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22510-BFC5-4099-BF8D-DF732632E2F1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18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626978096"/>
              </p:ext>
            </p:extLst>
          </p:nvPr>
        </p:nvGraphicFramePr>
        <p:xfrm>
          <a:off x="971600" y="1412776"/>
          <a:ext cx="7920880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3925507" y="3041193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42 260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08104" y="3645024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341 570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163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658196" cy="4190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Муниципальные программы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6E110-DFC7-4295-8C13-AAFC4E6452DE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041776" y="35239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259003"/>
              </p:ext>
            </p:extLst>
          </p:nvPr>
        </p:nvGraphicFramePr>
        <p:xfrm>
          <a:off x="353687" y="660169"/>
          <a:ext cx="8424936" cy="5949790"/>
        </p:xfrm>
        <a:graphic>
          <a:graphicData uri="http://schemas.openxmlformats.org/drawingml/2006/table">
            <a:tbl>
              <a:tblPr/>
              <a:tblGrid>
                <a:gridCol w="5256584"/>
                <a:gridCol w="1080120"/>
                <a:gridCol w="936104"/>
                <a:gridCol w="1152128"/>
              </a:tblGrid>
              <a:tr h="4813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Наименование муниципальной программы</a:t>
                      </a:r>
                      <a:endParaRPr lang="ru-RU" sz="14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План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</a:t>
                      </a:r>
                      <a:endParaRPr lang="ru-RU" sz="14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Факт</a:t>
                      </a: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Развитие образования</a:t>
                      </a:r>
                      <a:endParaRPr lang="ru-RU" sz="16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283 391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279 871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98,8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0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Развитие культуры в Зиминском районе</a:t>
                      </a:r>
                      <a:endParaRPr lang="ru-RU" sz="16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10 244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10 017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97,8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Оказание содействия по сохранению и улучшению здоровья населения Зиминского района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Развитие физической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культуры, спорта и молодежной политики в Зиминском районе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Инвентаризация и оформление права собственности на муниципальное имущество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ЗРМО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Развитие инженерной инфраструктуры и дорожного хозяйства на территории Зиминского района</a:t>
                      </a:r>
                      <a:endParaRPr lang="ru-RU" sz="16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14 401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11 521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Охрана труда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Организация мероприятий </a:t>
                      </a:r>
                      <a:r>
                        <a:rPr lang="ru-RU" sz="16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межпоселенческого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характера по охране окружающей среды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Безопасность в ЗРМО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1 558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1 544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Управление муниципальными финансами ЗРМО</a:t>
                      </a:r>
                      <a:endParaRPr lang="ru-RU" sz="16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37 747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37 546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99,5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Доступная среда для инвалидов и маломобильных групп населения Зиминского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района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Профилактика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правонарушений в Зиминском районе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Экономическое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развитие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228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9200"/>
            <a:ext cx="8507288" cy="4937760"/>
          </a:xfrm>
        </p:spPr>
        <p:txBody>
          <a:bodyPr>
            <a:normAutofit/>
          </a:bodyPr>
          <a:lstStyle/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16.05.2017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785786" y="785794"/>
            <a:ext cx="8072494" cy="647699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сбалансированности бюджета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785786" y="1601690"/>
            <a:ext cx="8072494" cy="2076459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ответственной бюджетной политики, базовыми принципами которой являются исполнение наиболее значимых действующих расходных обязательств и принятие взвешенных решений по вновь принимаемым расходным обязательствам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785786" y="3846346"/>
            <a:ext cx="8072494" cy="801857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и повышение эффективности бюджетных расходов</a:t>
            </a: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785786" y="4857760"/>
            <a:ext cx="8072494" cy="719137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Недопущение необоснованной кредиторской задолженности</a:t>
            </a: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785786" y="5715016"/>
            <a:ext cx="8072494" cy="719137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указов Президента Российской Федерации от 7 мая 2012 года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244156" y="860920"/>
            <a:ext cx="500034" cy="428628"/>
          </a:xfrm>
          <a:prstGeom prst="rightArrow">
            <a:avLst/>
          </a:prstGeom>
          <a:solidFill>
            <a:srgbClr val="0000FF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285720" y="5857892"/>
            <a:ext cx="500034" cy="428628"/>
          </a:xfrm>
          <a:prstGeom prst="rightArrow">
            <a:avLst/>
          </a:prstGeom>
          <a:solidFill>
            <a:srgbClr val="0000FF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285720" y="4020648"/>
            <a:ext cx="500034" cy="428628"/>
          </a:xfrm>
          <a:prstGeom prst="rightArrow">
            <a:avLst/>
          </a:prstGeom>
          <a:solidFill>
            <a:srgbClr val="0000FF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214282" y="1714488"/>
            <a:ext cx="500034" cy="428628"/>
          </a:xfrm>
          <a:prstGeom prst="rightArrow">
            <a:avLst/>
          </a:prstGeom>
          <a:solidFill>
            <a:srgbClr val="0000FF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214282" y="4929198"/>
            <a:ext cx="500034" cy="428628"/>
          </a:xfrm>
          <a:prstGeom prst="rightArrow">
            <a:avLst/>
          </a:prstGeom>
          <a:solidFill>
            <a:srgbClr val="0000FF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8174"/>
            <a:ext cx="8899844" cy="569423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Основные принципы формирования и исполнения бюджета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85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23E75-D6D6-49EA-85C5-8FEDF11BFC97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20</a:t>
            </a:fld>
            <a:endParaRPr lang="ru-RU"/>
          </a:p>
        </p:txBody>
      </p:sp>
      <p:graphicFrame>
        <p:nvGraphicFramePr>
          <p:cNvPr id="7" name="Содержимое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785354840"/>
              </p:ext>
            </p:extLst>
          </p:nvPr>
        </p:nvGraphicFramePr>
        <p:xfrm>
          <a:off x="107504" y="1000108"/>
          <a:ext cx="8819176" cy="558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90033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Структура расходов по функциональной классификации в 2016 году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68144" y="2492896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291 494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67744" y="3526525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51 847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82174" y="3901018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10 372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252360" y="4382137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8 614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575159" y="4517504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10 734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779912" y="4517504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5 699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41776" y="77537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29151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Структура расходов по экономическому содержанию в 2016 году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CA5BE-FB2D-4242-B0D9-4549BE2A0B0E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21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715950010"/>
              </p:ext>
            </p:extLst>
          </p:nvPr>
        </p:nvGraphicFramePr>
        <p:xfrm>
          <a:off x="179512" y="1196752"/>
          <a:ext cx="8784976" cy="5375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4139952" y="4221088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274 779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63688" y="2996952"/>
            <a:ext cx="1292985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Calibri"/>
              </a:rPr>
              <a:t>59 858</a:t>
            </a:r>
            <a:endParaRPr lang="ru-RU" sz="18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41776" y="77537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611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079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Расходы бюджета муниципального района за 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30146-00E7-4513-9EF3-34B26A393A43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7847856" y="71435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016832503"/>
              </p:ext>
            </p:extLst>
          </p:nvPr>
        </p:nvGraphicFramePr>
        <p:xfrm>
          <a:off x="107504" y="1214422"/>
          <a:ext cx="8822214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3617725" y="1193296"/>
            <a:ext cx="1366962" cy="331141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alibri"/>
              </a:rPr>
              <a:t>+ 23 520</a:t>
            </a:r>
            <a:endParaRPr lang="ru-RU" sz="2000" b="1" dirty="0">
              <a:solidFill>
                <a:srgbClr val="002060"/>
              </a:solidFill>
              <a:latin typeface="Calibri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3617725" y="4360706"/>
            <a:ext cx="1898635" cy="428145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3438341" y="2842861"/>
            <a:ext cx="1898635" cy="428145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3400369" y="1651630"/>
            <a:ext cx="1898635" cy="428145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Скругленный прямоугольник 29"/>
          <p:cNvSpPr/>
          <p:nvPr/>
        </p:nvSpPr>
        <p:spPr>
          <a:xfrm>
            <a:off x="3704178" y="4680655"/>
            <a:ext cx="1366962" cy="331141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alibri"/>
              </a:rPr>
              <a:t>+ 18 895</a:t>
            </a:r>
            <a:endParaRPr lang="ru-RU" sz="2000" b="1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735213" y="3162810"/>
            <a:ext cx="1366962" cy="331141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alibri"/>
              </a:rPr>
              <a:t>+ 4 625</a:t>
            </a:r>
            <a:endParaRPr lang="ru-RU" sz="2000" b="1" dirty="0">
              <a:solidFill>
                <a:srgbClr val="00206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01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658196" cy="4190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Расходы районного бюджета 2015-2016 гг.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6E110-DFC7-4295-8C13-AAFC4E6452DE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152968" y="53506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317376"/>
              </p:ext>
            </p:extLst>
          </p:nvPr>
        </p:nvGraphicFramePr>
        <p:xfrm>
          <a:off x="323528" y="800814"/>
          <a:ext cx="8644032" cy="5443155"/>
        </p:xfrm>
        <a:graphic>
          <a:graphicData uri="http://schemas.openxmlformats.org/drawingml/2006/table">
            <a:tbl>
              <a:tblPr/>
              <a:tblGrid>
                <a:gridCol w="3528392"/>
                <a:gridCol w="1008112"/>
                <a:gridCol w="936104"/>
                <a:gridCol w="1008112"/>
                <a:gridCol w="1079640"/>
                <a:gridCol w="1083672"/>
              </a:tblGrid>
              <a:tr h="642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расходов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Факт</a:t>
                      </a:r>
                      <a:endParaRPr lang="ru-RU" sz="1400" baseline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2015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План на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2016 год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Факт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2016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исполнения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Динамика (%)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Общегосударственные вопросы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45 694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52 330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51 847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99,1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13,5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8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Национальная безопасность и правоохранительная деятельность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1 410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1 558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1 544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99,1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9,5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Национальная экономика</a:t>
                      </a:r>
                      <a:endParaRPr lang="ru-RU" sz="1600" b="1" dirty="0">
                        <a:solidFill>
                          <a:srgbClr val="00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1 319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4 419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1 250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28,3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-5,2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Жилищно-коммунальное хозяйство</a:t>
                      </a:r>
                      <a:endParaRPr lang="ru-RU" sz="1600" b="1" dirty="0">
                        <a:solidFill>
                          <a:srgbClr val="00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10 999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10 577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10 372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98,1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-5,7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Охрана окружающей среды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95,2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54,7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Образование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274 290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295 147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291 494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98,8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6,3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Культура и кинематография</a:t>
                      </a:r>
                      <a:endParaRPr lang="ru-RU" sz="1600" b="1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8 611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8 755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8 614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98,4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Здравоохранение </a:t>
                      </a:r>
                      <a:endParaRPr lang="ru-RU" sz="1600" b="1" dirty="0">
                        <a:solidFill>
                          <a:srgbClr val="00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-84,6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Социальная политика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10 186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10 788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10 734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99,5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5,4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 и спорт</a:t>
                      </a:r>
                      <a:endParaRPr lang="ru-RU" sz="1600" b="1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9,3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Средства массовой информации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1 339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1 599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1 513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95,0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8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Обслуживание государственного и муниципального долга</a:t>
                      </a:r>
                      <a:endParaRPr lang="ru-RU" sz="1600" b="1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444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444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Межбюджетные трансферты</a:t>
                      </a:r>
                      <a:endParaRPr lang="ru-RU" sz="1600" b="1" dirty="0">
                        <a:solidFill>
                          <a:srgbClr val="00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6 085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5 699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5 699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-6,3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360 310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391 640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383 830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98,0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6,5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4000" marR="1080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070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30146-00E7-4513-9EF3-34B26A393A43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7847856" y="71435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429942542"/>
              </p:ext>
            </p:extLst>
          </p:nvPr>
        </p:nvGraphicFramePr>
        <p:xfrm>
          <a:off x="107504" y="1214422"/>
          <a:ext cx="8822214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3617725" y="1193296"/>
            <a:ext cx="1366962" cy="331141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Calibri"/>
              </a:rPr>
              <a:t>- 386</a:t>
            </a:r>
            <a:endParaRPr lang="ru-RU" sz="2000" b="1" dirty="0">
              <a:solidFill>
                <a:srgbClr val="FF0000"/>
              </a:solidFill>
              <a:latin typeface="Calibri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3409883" y="1804085"/>
            <a:ext cx="2152754" cy="398583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85720" y="152400"/>
            <a:ext cx="8401080" cy="56195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Межбюджетные трансферты поселениям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2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5692D-7AEB-4A68-AF96-EFB8ED84C820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85720" y="152400"/>
            <a:ext cx="8401080" cy="56195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Муниципальный дорожный фонд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auto">
          <a:xfrm>
            <a:off x="1857356" y="1965386"/>
            <a:ext cx="5643602" cy="847907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solidFill>
            <a:srgbClr val="FFFF99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0"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на 2016 год – 3 926 тыс. рублей</a:t>
            </a:r>
          </a:p>
          <a:p>
            <a:pPr lvl="0"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612648" y="3649216"/>
            <a:ext cx="3898836" cy="1262146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92D05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 algn="ctr"/>
            <a:r>
              <a:rPr 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471 тыс. рублей</a:t>
            </a:r>
          </a:p>
          <a:p>
            <a:pPr lvl="0"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автомобильных дорог общего пользования и искусственных сооружений на них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AutoShape 13"/>
          <p:cNvSpPr>
            <a:spLocks noChangeArrowheads="1"/>
          </p:cNvSpPr>
          <p:nvPr/>
        </p:nvSpPr>
        <p:spPr bwMode="auto">
          <a:xfrm>
            <a:off x="1286481" y="2960684"/>
            <a:ext cx="6696744" cy="745383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solidFill>
            <a:srgbClr val="FFFF99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0" algn="ctr"/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31,8% исполнение за 2016 год – 1 250 тыс. рублей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295469" y="747061"/>
            <a:ext cx="8678768" cy="962593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92D05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осуществление полномочий в области использования автомобильных дорог и осуществление дорожной деятельности в отношении автомобильных дорог общего пользования местного значения муниципального района</a:t>
            </a: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4786314" y="3643314"/>
            <a:ext cx="3972747" cy="1262147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92D05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 algn="ctr"/>
            <a:r>
              <a:rPr 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778 тыс. рублей</a:t>
            </a:r>
          </a:p>
          <a:p>
            <a:pPr lvl="0"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автомобильных дорог общего пользования и искусственных сооружений на них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Выноска со стрелкой вверх 16"/>
          <p:cNvSpPr/>
          <p:nvPr/>
        </p:nvSpPr>
        <p:spPr>
          <a:xfrm>
            <a:off x="1071538" y="5357826"/>
            <a:ext cx="7133540" cy="730731"/>
          </a:xfrm>
          <a:prstGeom prst="upArrowCallou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 фонд на 2017 год + 2 676 тыс. рублей</a:t>
            </a:r>
            <a:endParaRPr lang="ru-RU" sz="2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42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3071756" y="2184793"/>
            <a:ext cx="2906566" cy="1693941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00FF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кредиты из областного бюджета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365083" y="1809768"/>
            <a:ext cx="2719136" cy="1490303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Погашение бюджетного кредита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1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3 364 тыс. руб.</a:t>
            </a:r>
            <a:endParaRPr lang="ru-RU" sz="1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10800000" flipV="1">
            <a:off x="5978322" y="1789533"/>
            <a:ext cx="2880320" cy="1396152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бюджетного кредита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тыс</a:t>
            </a:r>
            <a:r>
              <a:rPr lang="ru-RU" sz="1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</a:p>
        </p:txBody>
      </p:sp>
      <p:sp>
        <p:nvSpPr>
          <p:cNvPr id="2" name="Выноска со стрелкой вверх 1"/>
          <p:cNvSpPr/>
          <p:nvPr/>
        </p:nvSpPr>
        <p:spPr>
          <a:xfrm>
            <a:off x="1005230" y="4017257"/>
            <a:ext cx="7133540" cy="1067927"/>
          </a:xfrm>
          <a:prstGeom prst="upArrowCallou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на 01.01.2017 г. – 9 322 тыс. рублей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1005230" y="1291883"/>
            <a:ext cx="6994390" cy="745383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solidFill>
            <a:srgbClr val="FFFF99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0" algn="ctr"/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на 01.01.2016 г. – 12 258 тыс. рублей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85720" y="152400"/>
            <a:ext cx="8401080" cy="56195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Муниципальные заимствования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 rot="10800000" flipV="1">
            <a:off x="5978322" y="2868838"/>
            <a:ext cx="2880320" cy="1499160"/>
          </a:xfrm>
          <a:prstGeom prst="rightArrow">
            <a:avLst>
              <a:gd name="adj1" fmla="val 50000"/>
              <a:gd name="adj2" fmla="val 49076"/>
            </a:avLst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Начисленные проценты, штрафы  – </a:t>
            </a:r>
            <a:r>
              <a:rPr lang="ru-RU" sz="1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872 тыс</a:t>
            </a:r>
            <a:r>
              <a:rPr lang="ru-RU" sz="1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391400" y="2861710"/>
            <a:ext cx="2719136" cy="1506288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Уплата процентов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444 тыс. руб.</a:t>
            </a:r>
            <a:endParaRPr lang="ru-RU" sz="1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97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39145" cy="46828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Динамика просроченной кредиторской задолженности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617F-5EF3-429D-80DA-4100104452BE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27</a:t>
            </a:fld>
            <a:endParaRPr lang="ru-RU"/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1267637255"/>
              </p:ext>
            </p:extLst>
          </p:nvPr>
        </p:nvGraphicFramePr>
        <p:xfrm>
          <a:off x="-28236" y="1268660"/>
          <a:ext cx="9036496" cy="4768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7847856" y="754831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634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75C3F-E7E1-45E8-B58E-413706274862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785918" y="1357298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СПАСИБО ЗА ВНИМАНИЕ!</a:t>
            </a:r>
            <a:endParaRPr lang="ru-RU" sz="3600" dirty="0"/>
          </a:p>
        </p:txBody>
      </p:sp>
      <p:pic>
        <p:nvPicPr>
          <p:cNvPr id="6" name="Picture 2" descr="C:\Documents and Settings\Spirit\Desktop\шторы\image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071678"/>
            <a:ext cx="5072098" cy="3643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9192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16.05.2017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00760" y="6072206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3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561265" y="1772816"/>
          <a:ext cx="8104414" cy="2766276"/>
        </p:xfrm>
        <a:graphic>
          <a:graphicData uri="http://schemas.openxmlformats.org/drawingml/2006/table">
            <a:tbl>
              <a:tblPr/>
              <a:tblGrid>
                <a:gridCol w="3783934"/>
                <a:gridCol w="1440160"/>
                <a:gridCol w="1440160"/>
                <a:gridCol w="1440160"/>
              </a:tblGrid>
              <a:tr h="4975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Показатели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План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Исполнение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% исполнения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5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ДОХОДЫ, </a:t>
                      </a:r>
                      <a:r>
                        <a:rPr lang="ru-RU" sz="1800" dirty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в том числе: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478 661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478 841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100,0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3591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налоговые и неналоговые доходы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88 315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88 723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100,5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1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безвозмездные перечисления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390 346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389 118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99,7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9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РАСХОДЫ</a:t>
                      </a:r>
                      <a:endParaRPr lang="ru-RU" sz="1800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484 841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470 364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97,0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4948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ДЕФИЦИТ (-)</a:t>
                      </a:r>
                      <a:endParaRPr lang="ru-RU" sz="1800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- 6 180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8 477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7545324" y="1157806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36079" y="164186"/>
            <a:ext cx="8229600" cy="7048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Основные характеристики консолидированного бюджета за 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248" y="151993"/>
            <a:ext cx="8229600" cy="7048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Значение бюджета муниципального района в консолидированном бюджете Зиминского района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22510-BFC5-4099-BF8D-DF732632E2F1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/>
          </p:nvPr>
        </p:nvGraphicFramePr>
        <p:xfrm>
          <a:off x="3851920" y="1412776"/>
          <a:ext cx="5040560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340768"/>
            <a:ext cx="3565060" cy="4752527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Доходы бюджета </a:t>
            </a:r>
            <a:r>
              <a:rPr lang="ru-RU" sz="1800" b="1" dirty="0" smtClean="0">
                <a:solidFill>
                  <a:srgbClr val="002060"/>
                </a:solidFill>
              </a:rPr>
              <a:t>(без учета МБТ между бюджетами)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478 841 тыс. руб.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из них:</a:t>
            </a:r>
          </a:p>
          <a:p>
            <a:pPr lvl="0"/>
            <a:r>
              <a:rPr lang="ru-RU" sz="2400" dirty="0">
                <a:solidFill>
                  <a:srgbClr val="002060"/>
                </a:solidFill>
              </a:rPr>
              <a:t>в</a:t>
            </a:r>
            <a:r>
              <a:rPr lang="ru-RU" sz="2400" dirty="0" smtClean="0">
                <a:solidFill>
                  <a:srgbClr val="002060"/>
                </a:solidFill>
              </a:rPr>
              <a:t>сего доходы муниципального района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390 690 тыс. руб.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</a:p>
          <a:p>
            <a:pPr lvl="0">
              <a:buNone/>
            </a:pPr>
            <a:endParaRPr lang="ru-RU" sz="2400" dirty="0" smtClean="0">
              <a:solidFill>
                <a:srgbClr val="002060"/>
              </a:solidFill>
            </a:endParaRPr>
          </a:p>
          <a:p>
            <a:pPr lvl="0"/>
            <a:r>
              <a:rPr lang="ru-RU" sz="2400" dirty="0">
                <a:solidFill>
                  <a:srgbClr val="002060"/>
                </a:solidFill>
              </a:rPr>
              <a:t>в</a:t>
            </a:r>
            <a:r>
              <a:rPr lang="ru-RU" sz="2400" dirty="0" smtClean="0">
                <a:solidFill>
                  <a:srgbClr val="002060"/>
                </a:solidFill>
              </a:rPr>
              <a:t>сего доходы поселений 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99 377 тыс. руб. </a:t>
            </a:r>
          </a:p>
          <a:p>
            <a:pPr lvl="0"/>
            <a:r>
              <a:rPr lang="ru-RU" sz="2400" dirty="0">
                <a:solidFill>
                  <a:srgbClr val="002060"/>
                </a:solidFill>
              </a:rPr>
              <a:t>о</a:t>
            </a:r>
            <a:r>
              <a:rPr lang="ru-RU" sz="2400" dirty="0" smtClean="0">
                <a:solidFill>
                  <a:srgbClr val="002060"/>
                </a:solidFill>
              </a:rPr>
              <a:t>бъем внутренних межбюджетных трансфертов </a:t>
            </a:r>
            <a:endParaRPr lang="ru-RU" sz="2400" dirty="0">
              <a:solidFill>
                <a:srgbClr val="002060"/>
              </a:solidFill>
            </a:endParaRPr>
          </a:p>
          <a:p>
            <a:pPr lvl="0">
              <a:buNone/>
            </a:pPr>
            <a:r>
              <a:rPr lang="ru-RU" sz="2400" b="1" dirty="0">
                <a:solidFill>
                  <a:srgbClr val="002060"/>
                </a:solidFill>
              </a:rPr>
              <a:t>     </a:t>
            </a:r>
            <a:r>
              <a:rPr lang="ru-RU" sz="2400" b="1" dirty="0" smtClean="0">
                <a:solidFill>
                  <a:srgbClr val="002060"/>
                </a:solidFill>
              </a:rPr>
              <a:t>11 226 </a:t>
            </a:r>
            <a:r>
              <a:rPr lang="ru-RU" sz="2400" b="1" dirty="0">
                <a:solidFill>
                  <a:srgbClr val="002060"/>
                </a:solidFill>
              </a:rPr>
              <a:t>тыс. руб. </a:t>
            </a:r>
          </a:p>
          <a:p>
            <a:pPr lvl="0"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lvl="0"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1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248" y="233293"/>
            <a:ext cx="8229600" cy="7048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Основные плановые показатели бюджета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на 2016 год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0D034-7367-441D-B9E4-55B2EFE2665B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5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18912484"/>
              </p:ext>
            </p:extLst>
          </p:nvPr>
        </p:nvGraphicFramePr>
        <p:xfrm>
          <a:off x="395536" y="1285860"/>
          <a:ext cx="8784976" cy="4879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1537023" y="3649014"/>
            <a:ext cx="1270494" cy="500066"/>
          </a:xfrm>
          <a:prstGeom prst="roundRect">
            <a:avLst/>
          </a:prstGeom>
          <a:solidFill>
            <a:schemeClr val="bg1"/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+ 69 437</a:t>
            </a:r>
            <a:endParaRPr lang="en-US" sz="16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21,7</a:t>
            </a:r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endParaRPr lang="ru-RU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39952" y="3649014"/>
            <a:ext cx="1080120" cy="500066"/>
          </a:xfrm>
          <a:prstGeom prst="roundRect">
            <a:avLst/>
          </a:prstGeom>
          <a:solidFill>
            <a:schemeClr val="bg1"/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+ 71 104</a:t>
            </a:r>
            <a:endParaRPr lang="en-US" sz="16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22,2</a:t>
            </a:r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endParaRPr lang="ru-RU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799909" y="4253895"/>
            <a:ext cx="936104" cy="360040"/>
          </a:xfrm>
          <a:prstGeom prst="roundRect">
            <a:avLst/>
          </a:prstGeom>
          <a:solidFill>
            <a:schemeClr val="bg1"/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+ 1 667</a:t>
            </a:r>
            <a:endParaRPr lang="ru-RU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84168" y="1412776"/>
            <a:ext cx="216024" cy="21602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444208" y="1340768"/>
            <a:ext cx="25922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- первоначальный бюджет утвержден решением Думы от 23.12.2015 г. № 124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084168" y="2204864"/>
            <a:ext cx="216024" cy="21602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516216" y="2132856"/>
            <a:ext cx="26277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- уточненный вариант бюджета утвержден решением Думы от 21.12.2016 г. № 191</a:t>
            </a:r>
            <a:endParaRPr lang="ru-RU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7847856" y="785794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16.05.2017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00760" y="6072206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6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234605"/>
              </p:ext>
            </p:extLst>
          </p:nvPr>
        </p:nvGraphicFramePr>
        <p:xfrm>
          <a:off x="561265" y="1772816"/>
          <a:ext cx="8104414" cy="3328090"/>
        </p:xfrm>
        <a:graphic>
          <a:graphicData uri="http://schemas.openxmlformats.org/drawingml/2006/table">
            <a:tbl>
              <a:tblPr/>
              <a:tblGrid>
                <a:gridCol w="3290655"/>
                <a:gridCol w="1440160"/>
                <a:gridCol w="1584176"/>
                <a:gridCol w="1789423"/>
              </a:tblGrid>
              <a:tr h="4975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Показатели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План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Исполнение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% исполнения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5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ДОХОДЫ, </a:t>
                      </a:r>
                      <a:r>
                        <a:rPr lang="ru-RU" sz="2000" dirty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в том числе: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389 973</a:t>
                      </a:r>
                      <a:endParaRPr lang="ru-RU" sz="20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390 690</a:t>
                      </a:r>
                      <a:endParaRPr lang="ru-RU" sz="20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100,2</a:t>
                      </a:r>
                      <a:endParaRPr lang="ru-RU" sz="20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3591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налоговые и неналоговые доходы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56 337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57 674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102,4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1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безвозмездные перечисления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333 636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333 016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99,8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9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РАСХОДЫ</a:t>
                      </a:r>
                      <a:endParaRPr lang="ru-RU" sz="2000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391 640</a:t>
                      </a:r>
                      <a:endParaRPr lang="ru-RU" sz="20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383 830</a:t>
                      </a:r>
                      <a:endParaRPr lang="ru-RU" sz="20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98,0</a:t>
                      </a:r>
                      <a:endParaRPr lang="ru-RU" sz="20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4948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ДЕФИЦИТ (-)</a:t>
                      </a:r>
                      <a:endParaRPr lang="ru-RU" sz="2000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-1 667</a:t>
                      </a:r>
                      <a:endParaRPr lang="ru-RU" sz="20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6 860</a:t>
                      </a:r>
                      <a:endParaRPr lang="ru-RU" sz="20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7545324" y="1157806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36079" y="164186"/>
            <a:ext cx="8229600" cy="7048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Основные характеристики бюджета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муниципального района за 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78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248" y="188640"/>
            <a:ext cx="8229600" cy="646137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Основные показатели исполнения бюджета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за 2013-2016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30146-00E7-4513-9EF3-34B26A393A43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029702355"/>
              </p:ext>
            </p:extLst>
          </p:nvPr>
        </p:nvGraphicFramePr>
        <p:xfrm>
          <a:off x="-26247" y="834777"/>
          <a:ext cx="9145016" cy="54025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8172400" y="1196752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Доходы районного бюджета за 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10645-F89B-4178-AB6D-39117E836B37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ЗИМИНСКИЙ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8</a:t>
            </a:fld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641545956"/>
              </p:ext>
            </p:extLst>
          </p:nvPr>
        </p:nvGraphicFramePr>
        <p:xfrm>
          <a:off x="428596" y="1071546"/>
          <a:ext cx="8352928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962436"/>
              </p:ext>
            </p:extLst>
          </p:nvPr>
        </p:nvGraphicFramePr>
        <p:xfrm>
          <a:off x="357157" y="4658686"/>
          <a:ext cx="8286810" cy="173736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766731"/>
                <a:gridCol w="1506693"/>
                <a:gridCol w="1506693"/>
                <a:gridCol w="1506693"/>
              </a:tblGrid>
              <a:tr h="583944"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план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факт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% исполнения</a:t>
                      </a:r>
                    </a:p>
                  </a:txBody>
                  <a:tcPr/>
                </a:tc>
              </a:tr>
              <a:tr h="33831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ДОХОДЫ, ВСЕГО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389 973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390 690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100,2</a:t>
                      </a:r>
                    </a:p>
                  </a:txBody>
                  <a:tcPr/>
                </a:tc>
              </a:tr>
              <a:tr h="338317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Налоговые и неналоговые доходы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56 337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57 674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102,4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38317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Безвозмездные поступления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333 636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333 016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99,8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215206" y="4143380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048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Нормативы отчислений основных налоговых и неналоговых доходов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817332"/>
              </p:ext>
            </p:extLst>
          </p:nvPr>
        </p:nvGraphicFramePr>
        <p:xfrm>
          <a:off x="457200" y="836712"/>
          <a:ext cx="8208912" cy="5009280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5194920"/>
                <a:gridCol w="987837"/>
                <a:gridCol w="998180"/>
                <a:gridCol w="1027975"/>
              </a:tblGrid>
              <a:tr h="30112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год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2793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31,25%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31,25%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31,25%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495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по подакцизным товарам (продукции), производимым на территории РФ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0,022%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0,036%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0,036%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495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2793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налог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2793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пошлина, сборы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71067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Арендная плата за земельные участки, государственная собственность на которые не </a:t>
                      </a:r>
                      <a:r>
                        <a:rPr lang="ru-RU" sz="1600" b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разграничена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30112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поступления от использования имущества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495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600" b="1" i="0" u="none" strike="noStrike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40%</a:t>
                      </a:r>
                      <a:endParaRPr lang="ru-RU" sz="1600" b="1" i="0" u="none" strike="noStrike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40%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55%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2793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реализации имущества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2793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земельных участков</a:t>
                      </a:r>
                      <a:endParaRPr lang="ru-RU" sz="1600" b="1" i="0" u="none" strike="noStrike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600" b="1" i="0" u="none" strike="noStrike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  <a:tr h="2793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457200" y="1484784"/>
            <a:ext cx="8229600" cy="52964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7200" y="3166556"/>
            <a:ext cx="8229600" cy="91051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57199" y="5229200"/>
            <a:ext cx="8229601" cy="2880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7199" y="4332136"/>
            <a:ext cx="8229601" cy="6090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9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5275</TotalTime>
  <Words>1851</Words>
  <Application>Microsoft Office PowerPoint</Application>
  <PresentationFormat>Экран (4:3)</PresentationFormat>
  <Paragraphs>576</Paragraphs>
  <Slides>28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Bookman Old Style</vt:lpstr>
      <vt:lpstr>Calibri</vt:lpstr>
      <vt:lpstr>Cambria</vt:lpstr>
      <vt:lpstr>Gill Sans MT</vt:lpstr>
      <vt:lpstr>Times New Roman</vt:lpstr>
      <vt:lpstr>Wingdings</vt:lpstr>
      <vt:lpstr>Wingdings 3</vt:lpstr>
      <vt:lpstr>Начальная</vt:lpstr>
      <vt:lpstr>Отчет об исполнении бюджета Зиминского районного муниципального образования за 2016 год</vt:lpstr>
      <vt:lpstr>Основные принципы формирования и исполнения бюджета</vt:lpstr>
      <vt:lpstr>Основные характеристики консолидированного бюджета за 2016 год</vt:lpstr>
      <vt:lpstr>Значение бюджета муниципального района в консолидированном бюджете Зиминского района</vt:lpstr>
      <vt:lpstr>Основные плановые показатели бюджета на 2016 год</vt:lpstr>
      <vt:lpstr>Основные характеристики бюджета муниципального района за 2016 год</vt:lpstr>
      <vt:lpstr>Основные показатели исполнения бюджета за 2013-2016 год</vt:lpstr>
      <vt:lpstr>Доходы районного бюджета за 2016 год</vt:lpstr>
      <vt:lpstr>Нормативы отчислений основных налоговых и неналоговых доходов</vt:lpstr>
      <vt:lpstr>Структура налоговых доходов бюджета за 2016 год</vt:lpstr>
      <vt:lpstr>Структура неналоговых доходов бюджета за 2016 год</vt:lpstr>
      <vt:lpstr>Динамика налоговых и неналоговых доходов</vt:lpstr>
      <vt:lpstr>Безвозмездные поступления за 2016 год</vt:lpstr>
      <vt:lpstr>Поступление целевых межбюджетных трансфертов из областного бюджета в 2016 году</vt:lpstr>
      <vt:lpstr>Доходы бюджета муниципального района за 2016 год</vt:lpstr>
      <vt:lpstr>Расходы бюджета за 2016 год</vt:lpstr>
      <vt:lpstr>Презентация PowerPoint</vt:lpstr>
      <vt:lpstr>Расходы бюджета за 2016 год</vt:lpstr>
      <vt:lpstr>Муниципальные программы</vt:lpstr>
      <vt:lpstr>Структура расходов по функциональной классификации в 2016 году</vt:lpstr>
      <vt:lpstr>Структура расходов по экономическому содержанию в 2016 году</vt:lpstr>
      <vt:lpstr>Расходы бюджета муниципального района за 2016 год</vt:lpstr>
      <vt:lpstr>Расходы районного бюджета 2015-2016 гг.</vt:lpstr>
      <vt:lpstr>Межбюджетные трансферты поселениям</vt:lpstr>
      <vt:lpstr>Муниципальный дорожный фонд</vt:lpstr>
      <vt:lpstr>Муниципальные заимствования</vt:lpstr>
      <vt:lpstr>Динамика просроченной кредиторской задолженности</vt:lpstr>
      <vt:lpstr>Презентация PowerPoint</vt:lpstr>
    </vt:vector>
  </TitlesOfParts>
  <Company>Финансовое управление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Помогаева</dc:creator>
  <cp:lastModifiedBy>Дуда Ольга Владимировна</cp:lastModifiedBy>
  <cp:revision>572</cp:revision>
  <cp:lastPrinted>2017-05-16T00:36:40Z</cp:lastPrinted>
  <dcterms:created xsi:type="dcterms:W3CDTF">2013-03-01T02:03:29Z</dcterms:created>
  <dcterms:modified xsi:type="dcterms:W3CDTF">2017-05-16T00:38:03Z</dcterms:modified>
</cp:coreProperties>
</file>